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5" r:id="rId3"/>
    <p:sldId id="276" r:id="rId4"/>
    <p:sldId id="278" r:id="rId5"/>
    <p:sldId id="274" r:id="rId6"/>
    <p:sldId id="270" r:id="rId7"/>
    <p:sldId id="277" r:id="rId8"/>
    <p:sldId id="273" r:id="rId9"/>
    <p:sldId id="271" r:id="rId10"/>
    <p:sldId id="272" r:id="rId11"/>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3280"/>
  </p:normalViewPr>
  <p:slideViewPr>
    <p:cSldViewPr>
      <p:cViewPr varScale="1">
        <p:scale>
          <a:sx n="77" d="100"/>
          <a:sy n="77" d="100"/>
        </p:scale>
        <p:origin x="1912" y="18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6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US" dirty="0"/>
              <a:t>Good morning, everyone I’m Yue </a:t>
            </a:r>
            <a:r>
              <a:rPr lang="en-US" dirty="0" err="1"/>
              <a:t>Yuanhao</a:t>
            </a:r>
            <a:r>
              <a:rPr lang="en-US" dirty="0"/>
              <a:t> from Fudan University. The topic I am going to report on today is “Building a Family of Data Augmentation Models for Low-cost LLM Fine-tuning on the Cloud.”</a:t>
            </a:r>
            <a:r>
              <a:rPr lang="zh-CN" altLang="en-US" dirty="0"/>
              <a:t> </a:t>
            </a:r>
            <a:r>
              <a:rPr lang="en" altLang="zh-CN" b="0" i="0" dirty="0">
                <a:solidFill>
                  <a:srgbClr val="333333"/>
                </a:solidFill>
                <a:effectLst/>
                <a:latin typeface="PingFangSC-Regular" panose="020B0400000000000000" pitchFamily="34" charset="-122"/>
                <a:ea typeface="PingFangSC-Regular" panose="020B0400000000000000" pitchFamily="34" charset="-122"/>
              </a:rPr>
              <a:t>This is the work I did during my research internship at Alibaba Cloud. We trained a series of </a:t>
            </a:r>
            <a:r>
              <a:rPr lang="en-US" altLang="zh-CN" b="0" i="0" dirty="0">
                <a:solidFill>
                  <a:srgbClr val="333333"/>
                </a:solidFill>
                <a:effectLst/>
                <a:latin typeface="PingFangSC-Regular" panose="020B0400000000000000" pitchFamily="34" charset="-122"/>
                <a:ea typeface="PingFangSC-Regular" panose="020B0400000000000000" pitchFamily="34" charset="-122"/>
              </a:rPr>
              <a:t>small language models</a:t>
            </a:r>
            <a:r>
              <a:rPr lang="en" altLang="zh-CN" b="0" i="0" dirty="0">
                <a:solidFill>
                  <a:srgbClr val="333333"/>
                </a:solidFill>
                <a:effectLst/>
                <a:latin typeface="PingFangSC-Regular" panose="020B0400000000000000" pitchFamily="34" charset="-122"/>
                <a:ea typeface="PingFangSC-Regular" panose="020B0400000000000000" pitchFamily="34" charset="-122"/>
              </a:rPr>
              <a:t> which specialize in prompt refinement</a:t>
            </a:r>
            <a:r>
              <a:rPr lang="zh-CN" altLang="en-US" b="0" i="0" dirty="0">
                <a:solidFill>
                  <a:srgbClr val="333333"/>
                </a:solidFill>
                <a:effectLst/>
                <a:latin typeface="PingFangSC-Regular" panose="020B0400000000000000" pitchFamily="34" charset="-122"/>
                <a:ea typeface="PingFangSC-Regular" panose="020B0400000000000000" pitchFamily="34" charset="-122"/>
              </a:rPr>
              <a:t> </a:t>
            </a:r>
            <a:r>
              <a:rPr lang="en-US" altLang="zh-CN" b="0" i="0" dirty="0">
                <a:solidFill>
                  <a:srgbClr val="333333"/>
                </a:solidFill>
                <a:effectLst/>
                <a:latin typeface="PingFangSC-Regular" panose="020B0400000000000000" pitchFamily="34" charset="-122"/>
                <a:ea typeface="PingFangSC-Regular" panose="020B0400000000000000" pitchFamily="34" charset="-122"/>
              </a:rPr>
              <a:t>and</a:t>
            </a:r>
            <a:r>
              <a:rPr lang="en" altLang="zh-CN" b="0" i="0" dirty="0">
                <a:solidFill>
                  <a:srgbClr val="333333"/>
                </a:solidFill>
                <a:effectLst/>
                <a:latin typeface="PingFangSC-Regular" panose="020B0400000000000000" pitchFamily="34" charset="-122"/>
                <a:ea typeface="PingFangSC-Regular" panose="020B0400000000000000" pitchFamily="34" charset="-122"/>
              </a:rPr>
              <a:t> data augmentation. And we successfully deployed them into Alibaba Cloud's services and products.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21D8-4038-5159-08EE-A641A1AF6829}"/>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8836C3AC-34A0-B152-F972-6A937DE187B8}"/>
              </a:ext>
            </a:extLst>
          </p:cNvPr>
          <p:cNvSpPr>
            <a:spLocks noGrp="1"/>
          </p:cNvSpPr>
          <p:nvPr>
            <p:ph type="body" idx="1"/>
          </p:nvPr>
        </p:nvSpPr>
        <p:spPr/>
        <p:txBody>
          <a:bodyPr>
            <a:normAutofit fontScale="25000" lnSpcReduction="20000"/>
          </a:bodyPr>
          <a:lstStyle/>
          <a:p>
            <a:r>
              <a:rPr lang="en" altLang="zh-CN" b="0" i="0" dirty="0">
                <a:solidFill>
                  <a:srgbClr val="333333"/>
                </a:solidFill>
                <a:effectLst/>
                <a:latin typeface="PingFangSC-Regular" panose="020B0400000000000000" pitchFamily="34" charset="-122"/>
                <a:ea typeface="PingFangSC-Regular" panose="020B0400000000000000" pitchFamily="34" charset="-122"/>
              </a:rPr>
              <a:t>As a cloud service provider, our clients often need to fine-tune large language models (LLMs) to specialize in their</a:t>
            </a:r>
            <a:r>
              <a:rPr lang="zh-CN" altLang="en-US" b="0" i="0" dirty="0">
                <a:solidFill>
                  <a:srgbClr val="333333"/>
                </a:solidFill>
                <a:effectLst/>
                <a:latin typeface="PingFangSC-Regular" panose="020B0400000000000000" pitchFamily="34" charset="-122"/>
                <a:ea typeface="PingFangSC-Regular" panose="020B0400000000000000" pitchFamily="34" charset="-122"/>
              </a:rPr>
              <a:t> </a:t>
            </a:r>
            <a:r>
              <a:rPr lang="en-US" altLang="zh-CN" b="0" i="0" dirty="0">
                <a:solidFill>
                  <a:srgbClr val="333333"/>
                </a:solidFill>
                <a:effectLst/>
                <a:latin typeface="PingFangSC-Regular" panose="020B0400000000000000" pitchFamily="34" charset="-122"/>
                <a:ea typeface="PingFangSC-Regular" panose="020B0400000000000000" pitchFamily="34" charset="-122"/>
              </a:rPr>
              <a:t>domain</a:t>
            </a:r>
            <a:r>
              <a:rPr lang="zh-CN" altLang="en-US" b="0" i="0" dirty="0">
                <a:solidFill>
                  <a:srgbClr val="333333"/>
                </a:solidFill>
                <a:effectLst/>
                <a:latin typeface="PingFangSC-Regular" panose="020B0400000000000000" pitchFamily="34" charset="-122"/>
                <a:ea typeface="PingFangSC-Regular" panose="020B0400000000000000" pitchFamily="34" charset="-122"/>
              </a:rPr>
              <a:t> </a:t>
            </a:r>
            <a:r>
              <a:rPr lang="en-US" altLang="zh-CN" b="0" i="0" dirty="0">
                <a:solidFill>
                  <a:srgbClr val="333333"/>
                </a:solidFill>
                <a:effectLst/>
                <a:latin typeface="PingFangSC-Regular" panose="020B0400000000000000" pitchFamily="34" charset="-122"/>
                <a:ea typeface="PingFangSC-Regular" panose="020B0400000000000000" pitchFamily="34" charset="-122"/>
              </a:rPr>
              <a:t>and</a:t>
            </a:r>
            <a:r>
              <a:rPr lang="en" altLang="zh-CN" b="0" i="0" dirty="0">
                <a:solidFill>
                  <a:srgbClr val="333333"/>
                </a:solidFill>
                <a:effectLst/>
                <a:latin typeface="PingFangSC-Regular" panose="020B0400000000000000" pitchFamily="34" charset="-122"/>
                <a:ea typeface="PingFangSC-Regular" panose="020B0400000000000000" pitchFamily="34" charset="-122"/>
              </a:rPr>
              <a:t> tasks.</a:t>
            </a:r>
          </a:p>
          <a:p>
            <a:r>
              <a:rPr lang="en" altLang="zh-CN" dirty="0"/>
              <a:t>However, the construction and annotation of datasets in specific domains are always very costly. Apart from using superior and expensive closed-source LLM APIs to construct datasets, some open-source models have become strong enough to handle dataset construction in many scenarios. </a:t>
            </a:r>
            <a:endParaRPr lang="en" altLang="zh-CN" b="0" i="0" dirty="0">
              <a:solidFill>
                <a:srgbClr val="333333"/>
              </a:solidFill>
              <a:effectLst/>
              <a:latin typeface="PingFangSC-Regular" panose="020B0400000000000000" pitchFamily="34" charset="-122"/>
              <a:ea typeface="PingFangSC-Regular" panose="020B0400000000000000" pitchFamily="34" charset="-122"/>
            </a:endParaRPr>
          </a:p>
          <a:p>
            <a:endParaRPr lang="en-US" dirty="0"/>
          </a:p>
          <a:p>
            <a:r>
              <a:rPr lang="en" altLang="zh-CN" dirty="0"/>
              <a:t>Thus, we present a family of data augmentation models designed to significantly improve the efficiency for model fine-tuning. These models, trained based on sufficiently small LLMs, support key functionalities with low inference costs: prompt expansion, prompt refinement,</a:t>
            </a:r>
            <a:endParaRPr dirty="0"/>
          </a:p>
        </p:txBody>
      </p:sp>
    </p:spTree>
    <p:extLst>
      <p:ext uri="{BB962C8B-B14F-4D97-AF65-F5344CB8AC3E}">
        <p14:creationId xmlns:p14="http://schemas.microsoft.com/office/powerpoint/2010/main" val="3409863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E270B-CC59-CE0E-B209-E5BD1ED31CE1}"/>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5267C8E7-40CD-D027-AABC-33B99FC4AA36}"/>
              </a:ext>
            </a:extLst>
          </p:cNvPr>
          <p:cNvSpPr>
            <a:spLocks noGrp="1"/>
          </p:cNvSpPr>
          <p:nvPr>
            <p:ph type="body" idx="1"/>
          </p:nvPr>
        </p:nvSpPr>
        <p:spPr/>
        <p:txBody>
          <a:bodyPr>
            <a:normAutofit fontScale="25000" lnSpcReduction="20000"/>
          </a:bodyPr>
          <a:lstStyle/>
          <a:p>
            <a:r>
              <a:rPr lang="en" altLang="zh-CN" b="0" i="0" dirty="0">
                <a:solidFill>
                  <a:srgbClr val="333333"/>
                </a:solidFill>
                <a:effectLst/>
                <a:latin typeface="PingFangSC-Regular" panose="020B0400000000000000" pitchFamily="34" charset="-122"/>
                <a:ea typeface="PingFangSC-Regular" panose="020B0400000000000000" pitchFamily="34" charset="-122"/>
              </a:rPr>
              <a:t>Let me briefly introduce what prompt refinement and prompt expansion are.</a:t>
            </a:r>
          </a:p>
          <a:p>
            <a:endParaRPr lang="en" altLang="zh-CN" dirty="0"/>
          </a:p>
          <a:p>
            <a:r>
              <a:rPr lang="en" altLang="zh-CN" b="0" i="0" dirty="0">
                <a:solidFill>
                  <a:srgbClr val="333333"/>
                </a:solidFill>
                <a:effectLst/>
                <a:latin typeface="PingFangSC-Regular" panose="020B0400000000000000" pitchFamily="34" charset="-122"/>
                <a:ea typeface="PingFangSC-Regular" panose="020B0400000000000000" pitchFamily="34" charset="-122"/>
              </a:rPr>
              <a:t>Prompt refinement is a type of prompt engineering, which involves rewriting prompts to enable large language models (LLMs) to generate more detailed and more</a:t>
            </a:r>
            <a:r>
              <a:rPr lang="zh-CN" altLang="en-US" b="0" i="0" dirty="0">
                <a:solidFill>
                  <a:srgbClr val="333333"/>
                </a:solidFill>
                <a:effectLst/>
                <a:latin typeface="PingFangSC-Regular" panose="020B0400000000000000" pitchFamily="34" charset="-122"/>
                <a:ea typeface="PingFangSC-Regular" panose="020B0400000000000000" pitchFamily="34" charset="-122"/>
              </a:rPr>
              <a:t> </a:t>
            </a:r>
            <a:r>
              <a:rPr lang="en" altLang="zh-CN" b="0" i="0" dirty="0">
                <a:solidFill>
                  <a:srgbClr val="333333"/>
                </a:solidFill>
                <a:effectLst/>
                <a:latin typeface="PingFangSC-Regular" panose="020B0400000000000000" pitchFamily="34" charset="-122"/>
                <a:ea typeface="PingFangSC-Regular" panose="020B0400000000000000" pitchFamily="34" charset="-122"/>
              </a:rPr>
              <a:t>helpful responses.</a:t>
            </a:r>
          </a:p>
          <a:p>
            <a:endParaRPr lang="en" altLang="zh-CN" b="0" i="0" dirty="0">
              <a:solidFill>
                <a:srgbClr val="333333"/>
              </a:solidFill>
              <a:effectLst/>
              <a:latin typeface="PingFangSC-Regular" panose="020B0400000000000000" pitchFamily="34" charset="-122"/>
              <a:ea typeface="PingFangSC-Regular" panose="020B0400000000000000" pitchFamily="34" charset="-122"/>
            </a:endParaRPr>
          </a:p>
          <a:p>
            <a:r>
              <a:rPr lang="en" altLang="zh-CN" b="0" i="0" dirty="0">
                <a:solidFill>
                  <a:srgbClr val="333333"/>
                </a:solidFill>
                <a:effectLst/>
                <a:latin typeface="PingFangSC-Regular" panose="020B0400000000000000" pitchFamily="34" charset="-122"/>
                <a:ea typeface="PingFangSC-Regular" panose="020B0400000000000000" pitchFamily="34" charset="-122"/>
              </a:rPr>
              <a:t>Just like what is shown in the table on my slide. The refined prompt enables LLMs to produce longer and more comprehensive travel planning suggestions.</a:t>
            </a:r>
            <a:endParaRPr lang="en" altLang="zh-CN" dirty="0"/>
          </a:p>
        </p:txBody>
      </p:sp>
    </p:spTree>
    <p:extLst>
      <p:ext uri="{BB962C8B-B14F-4D97-AF65-F5344CB8AC3E}">
        <p14:creationId xmlns:p14="http://schemas.microsoft.com/office/powerpoint/2010/main" val="430003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A940-6D58-4099-DD33-F8FCD3A5C347}"/>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996416D2-4FF5-DF0F-DFA3-25EBB94F1CEC}"/>
              </a:ext>
            </a:extLst>
          </p:cNvPr>
          <p:cNvSpPr>
            <a:spLocks noGrp="1"/>
          </p:cNvSpPr>
          <p:nvPr>
            <p:ph type="body" idx="1"/>
          </p:nvPr>
        </p:nvSpPr>
        <p:spPr/>
        <p:txBody>
          <a:bodyPr>
            <a:normAutofit fontScale="25000" lnSpcReduction="20000"/>
          </a:bodyPr>
          <a:lstStyle/>
          <a:p>
            <a:r>
              <a:rPr lang="en" altLang="zh-CN" dirty="0"/>
              <a:t>The task is to expand the current instruction to generate new instructions with similar task types, similar difficulty, but different semantic information.</a:t>
            </a:r>
          </a:p>
          <a:p>
            <a:r>
              <a:rPr lang="en" altLang="zh-CN" b="0" i="0" dirty="0">
                <a:solidFill>
                  <a:srgbClr val="333333"/>
                </a:solidFill>
                <a:effectLst/>
                <a:latin typeface="PingFangSC-Regular" panose="020B0400000000000000" pitchFamily="34" charset="-122"/>
                <a:ea typeface="PingFangSC-Regular" panose="020B0400000000000000" pitchFamily="34" charset="-122"/>
              </a:rPr>
              <a:t>We can understand this</a:t>
            </a:r>
            <a:r>
              <a:rPr lang="zh-CN" altLang="en-US" b="0" i="0" dirty="0">
                <a:solidFill>
                  <a:srgbClr val="333333"/>
                </a:solidFill>
                <a:effectLst/>
                <a:latin typeface="PingFangSC-Regular" panose="020B0400000000000000" pitchFamily="34" charset="-122"/>
                <a:ea typeface="PingFangSC-Regular" panose="020B0400000000000000" pitchFamily="34" charset="-122"/>
              </a:rPr>
              <a:t> </a:t>
            </a:r>
            <a:r>
              <a:rPr lang="en-US" altLang="zh-CN" b="0" i="0" dirty="0">
                <a:solidFill>
                  <a:srgbClr val="333333"/>
                </a:solidFill>
                <a:effectLst/>
                <a:latin typeface="PingFangSC-Regular" panose="020B0400000000000000" pitchFamily="34" charset="-122"/>
                <a:ea typeface="PingFangSC-Regular" panose="020B0400000000000000" pitchFamily="34" charset="-122"/>
              </a:rPr>
              <a:t>process</a:t>
            </a:r>
            <a:r>
              <a:rPr lang="en" altLang="zh-CN" b="0" i="0" dirty="0">
                <a:solidFill>
                  <a:srgbClr val="333333"/>
                </a:solidFill>
                <a:effectLst/>
                <a:latin typeface="PingFangSC-Regular" panose="020B0400000000000000" pitchFamily="34" charset="-122"/>
                <a:ea typeface="PingFangSC-Regular" panose="020B0400000000000000" pitchFamily="34" charset="-122"/>
              </a:rPr>
              <a:t> as data augmentation for the questions in a Q-A pair dataset.</a:t>
            </a:r>
            <a:endParaRPr lang="en" altLang="zh-CN" dirty="0"/>
          </a:p>
        </p:txBody>
      </p:sp>
    </p:spTree>
    <p:extLst>
      <p:ext uri="{BB962C8B-B14F-4D97-AF65-F5344CB8AC3E}">
        <p14:creationId xmlns:p14="http://schemas.microsoft.com/office/powerpoint/2010/main" val="283562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A8A2-D1EF-2FF8-95D3-CF99693EF0C9}"/>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02FDFD9D-E8ED-907F-89BD-C34013180110}"/>
              </a:ext>
            </a:extLst>
          </p:cNvPr>
          <p:cNvSpPr>
            <a:spLocks noGrp="1"/>
          </p:cNvSpPr>
          <p:nvPr>
            <p:ph type="body" idx="1"/>
          </p:nvPr>
        </p:nvSpPr>
        <p:spPr/>
        <p:txBody>
          <a:bodyPr>
            <a:normAutofit fontScale="25000" lnSpcReduction="20000"/>
          </a:bodyPr>
          <a:lstStyle/>
          <a:p>
            <a:r>
              <a:rPr lang="en" altLang="zh-CN" dirty="0"/>
              <a:t>the diversity and quality of instructional data are vital to the effectiveness of SFT</a:t>
            </a:r>
          </a:p>
          <a:p>
            <a:endParaRPr lang="en" altLang="zh-CN" b="0" i="0" dirty="0">
              <a:solidFill>
                <a:srgbClr val="333333"/>
              </a:solidFill>
              <a:effectLst/>
              <a:latin typeface="PingFangSC-Regular" panose="020B0400000000000000" pitchFamily="34" charset="-122"/>
              <a:ea typeface="PingFangSC-Regular" panose="020B0400000000000000" pitchFamily="34" charset="-122"/>
            </a:endParaRPr>
          </a:p>
          <a:p>
            <a:r>
              <a:rPr lang="en" altLang="zh-CN" b="0" i="0" dirty="0">
                <a:solidFill>
                  <a:srgbClr val="333333"/>
                </a:solidFill>
                <a:effectLst/>
                <a:latin typeface="PingFangSC-Regular" panose="020B0400000000000000" pitchFamily="34" charset="-122"/>
                <a:ea typeface="PingFangSC-Regular" panose="020B0400000000000000" pitchFamily="34" charset="-122"/>
              </a:rPr>
              <a:t>We integrates public datasets like </a:t>
            </a:r>
            <a:r>
              <a:rPr lang="en" altLang="zh-CN" b="0" i="0" dirty="0" err="1">
                <a:solidFill>
                  <a:srgbClr val="333333"/>
                </a:solidFill>
                <a:effectLst/>
                <a:latin typeface="PingFangSC-Regular" panose="020B0400000000000000" pitchFamily="34" charset="-122"/>
                <a:ea typeface="PingFangSC-Regular" panose="020B0400000000000000" pitchFamily="34" charset="-122"/>
              </a:rPr>
              <a:t>OpenHermes</a:t>
            </a:r>
            <a:r>
              <a:rPr lang="en" altLang="zh-CN" b="0" i="0" dirty="0">
                <a:solidFill>
                  <a:srgbClr val="333333"/>
                </a:solidFill>
                <a:effectLst/>
                <a:latin typeface="PingFangSC-Regular" panose="020B0400000000000000" pitchFamily="34" charset="-122"/>
                <a:ea typeface="PingFangSC-Regular" panose="020B0400000000000000" pitchFamily="34" charset="-122"/>
              </a:rPr>
              <a:t> 2.5, Cleaned Alpaca Dataset, and LCCD, along with an in-house dataset from LLM API services to understand online user preferences. Primarily focusing on English and Chinese, it employs machine translation for untranslated pairs, with a similar process applicable for other languages.</a:t>
            </a:r>
          </a:p>
          <a:p>
            <a:endParaRPr lang="en" b="0" i="0" dirty="0">
              <a:solidFill>
                <a:srgbClr val="333333"/>
              </a:solidFill>
              <a:effectLst/>
              <a:latin typeface="PingFangSC-Regular" panose="020B0400000000000000" pitchFamily="34" charset="-122"/>
              <a:ea typeface="PingFangSC-Regular" panose="020B0400000000000000" pitchFamily="34" charset="-122"/>
            </a:endParaRPr>
          </a:p>
          <a:p>
            <a:r>
              <a:rPr lang="en" altLang="zh-CN" dirty="0"/>
              <a:t>Response Generation. With expanded and refined instructions, we manually annotated several examples to write an in-context learning prompt (see Table 7) to ask these powerful LLMs to generate responses with higher quality and more details. This step is similar to distill the knowledge from these LLMs for training specialized small models (Yue et al., 2024; Hsieh et al., 2023). In addition, to ensure the generated instructions and instruction-response pairs are factually correct, we leverage the LLMs to check the data quality and filter out low-quality ones. The prompt templates for instruction expansion, refinement and quality checking are listed in Appendix B.</a:t>
            </a:r>
            <a:endParaRPr dirty="0"/>
          </a:p>
        </p:txBody>
      </p:sp>
    </p:spTree>
    <p:extLst>
      <p:ext uri="{BB962C8B-B14F-4D97-AF65-F5344CB8AC3E}">
        <p14:creationId xmlns:p14="http://schemas.microsoft.com/office/powerpoint/2010/main" val="3373327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 altLang="zh-CN" dirty="0"/>
              <a:t>For prompt refinement evaluation, we take single-turn instructions from MT-Bench as input to Qwen2-1.5B-Instruct and Qwen2-7B-Instruct to generate responses. Two IR models are further leveraged to refine these instructions, before response generation. After that, we employ GPT4-turbo to evaluate the levels of details and truthfulness of the responses, compared with the vanilla outcomes. </a:t>
            </a:r>
          </a:p>
          <a:p>
            <a:endParaRPr lang="en" dirty="0"/>
          </a:p>
          <a:p>
            <a:r>
              <a:rPr lang="en" altLang="zh-CN" dirty="0"/>
              <a:t>We evaluate our instruction expansion models on two tasks from the BIG-Bench benchmark. We choose tasks spanning logical reasoning and commonsense. We split a subset of 100 data instances as seed dataset for the Implicature dataset and 1000 data points for the Elementary Math dataset. We employ our instruction expansion models to expand the seed data to six times its original size., and use </a:t>
            </a:r>
            <a:r>
              <a:rPr lang="en" altLang="zh-CN" dirty="0" err="1"/>
              <a:t>Qwen</a:t>
            </a:r>
            <a:r>
              <a:rPr lang="en" altLang="zh-CN" dirty="0"/>
              <a:t>-max to annotate the newly generated data. From Table , our data augmentation technique can still consistently improve the model’s performance by an additional 1-2 percentage points.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FDC1F-DE08-22D1-0713-23F4E1182115}"/>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D16331DB-5B2B-CE8C-EE03-1E39E9F44EBE}"/>
              </a:ext>
            </a:extLst>
          </p:cNvPr>
          <p:cNvSpPr>
            <a:spLocks noGrp="1"/>
          </p:cNvSpPr>
          <p:nvPr>
            <p:ph type="body" idx="1"/>
          </p:nvPr>
        </p:nvSpPr>
        <p:spPr/>
        <p:txBody>
          <a:bodyPr>
            <a:normAutofit fontScale="25000" lnSpcReduction="20000"/>
          </a:bodyPr>
          <a:lstStyle/>
          <a:p>
            <a:r>
              <a:rPr lang="en" altLang="zh-CN" dirty="0"/>
              <a:t>Figure 5: Distribution of the model expansion and human-written dataset in the embedding space on the Elementary Math dataset. Datasets augmented by our models exhibit substantial regional overlap with the seed dataset, consequently leading to significant overlap with most regions of the validation set. The data generated by the Qwen2- 7B-Instruct-Exp is slightly smoother and more uniform compared to that produced by the Qwen2-1.5B-Instruct-Exp.</a:t>
            </a:r>
            <a:endParaRPr dirty="0"/>
          </a:p>
        </p:txBody>
      </p:sp>
    </p:spTree>
    <p:extLst>
      <p:ext uri="{BB962C8B-B14F-4D97-AF65-F5344CB8AC3E}">
        <p14:creationId xmlns:p14="http://schemas.microsoft.com/office/powerpoint/2010/main" val="368082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967FC-59BE-1DF8-5FB1-5B1543AA3EDB}"/>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E5BB2550-138F-6822-890F-A357FF605605}"/>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502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 altLang="zh-CN" b="0" i="0" dirty="0">
                <a:solidFill>
                  <a:srgbClr val="333333"/>
                </a:solidFill>
                <a:effectLst/>
                <a:latin typeface="PingFangSC-Regular" panose="020B0400000000000000" pitchFamily="34" charset="-122"/>
                <a:ea typeface="PingFangSC-Regular" panose="020B0400000000000000" pitchFamily="34" charset="-122"/>
              </a:rPr>
              <a:t>welcome to try our models.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Microsoft YaHei"/>
                <a:cs typeface="Microsoft YaHei"/>
              </a:defRPr>
            </a:lvl1pPr>
          </a:lstStyle>
          <a:p>
            <a:endParaRPr/>
          </a:p>
        </p:txBody>
      </p:sp>
      <p:sp>
        <p:nvSpPr>
          <p:cNvPr id="3" name="Holder 3"/>
          <p:cNvSpPr>
            <a:spLocks noGrp="1"/>
          </p:cNvSpPr>
          <p:nvPr>
            <p:ph type="body" idx="1"/>
          </p:nvPr>
        </p:nvSpPr>
        <p:spPr/>
        <p:txBody>
          <a:bodyPr lIns="0" tIns="0" rIns="0" bIns="0"/>
          <a:lstStyle>
            <a:lvl1pPr>
              <a:defRPr sz="5400" b="0" i="0">
                <a:solidFill>
                  <a:srgbClr val="1F3863"/>
                </a:solidFill>
                <a:latin typeface="Arial Rounded MT Bold"/>
                <a:cs typeface="Arial Rounded MT Bold"/>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Microsoft YaHei"/>
                <a:cs typeface="Microsoft YaHe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Microsoft YaHei"/>
                <a:cs typeface="Microsoft YaHe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3540" y="456354"/>
            <a:ext cx="11424919" cy="585469"/>
          </a:xfrm>
          <a:prstGeom prst="rect">
            <a:avLst/>
          </a:prstGeom>
        </p:spPr>
        <p:txBody>
          <a:bodyPr wrap="square" lIns="0" tIns="0" rIns="0" bIns="0">
            <a:spAutoFit/>
          </a:bodyPr>
          <a:lstStyle>
            <a:lvl1pPr>
              <a:defRPr sz="4400" b="0" i="0">
                <a:solidFill>
                  <a:schemeClr val="tx1"/>
                </a:solidFill>
                <a:latin typeface="Microsoft YaHei"/>
                <a:cs typeface="Microsoft YaHei"/>
              </a:defRPr>
            </a:lvl1pPr>
          </a:lstStyle>
          <a:p>
            <a:endParaRPr/>
          </a:p>
        </p:txBody>
      </p:sp>
      <p:sp>
        <p:nvSpPr>
          <p:cNvPr id="3" name="Holder 3"/>
          <p:cNvSpPr>
            <a:spLocks noGrp="1"/>
          </p:cNvSpPr>
          <p:nvPr>
            <p:ph type="body" idx="1"/>
          </p:nvPr>
        </p:nvSpPr>
        <p:spPr>
          <a:xfrm>
            <a:off x="563536" y="2060482"/>
            <a:ext cx="11064926" cy="1426845"/>
          </a:xfrm>
          <a:prstGeom prst="rect">
            <a:avLst/>
          </a:prstGeom>
        </p:spPr>
        <p:txBody>
          <a:bodyPr wrap="square" lIns="0" tIns="0" rIns="0" bIns="0">
            <a:spAutoFit/>
          </a:bodyPr>
          <a:lstStyle>
            <a:lvl1pPr>
              <a:defRPr sz="5400" b="0" i="0">
                <a:solidFill>
                  <a:srgbClr val="1F3863"/>
                </a:solidFill>
                <a:latin typeface="Arial Rounded MT Bold"/>
                <a:cs typeface="Arial Rounded MT Bold"/>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huggingface.co/alibaba-pai/Qwen2-7B-Instruct-Refi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52400" y="95594"/>
            <a:ext cx="1216153" cy="119597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body" idx="1"/>
          </p:nvPr>
        </p:nvSpPr>
        <p:spPr>
          <a:xfrm>
            <a:off x="533400" y="1966694"/>
            <a:ext cx="11401131" cy="1510093"/>
          </a:xfrm>
          <a:prstGeom prst="rect">
            <a:avLst/>
          </a:prstGeom>
        </p:spPr>
        <p:txBody>
          <a:bodyPr vert="horz" wrap="square" lIns="0" tIns="0" rIns="0" bIns="0" rtlCol="0">
            <a:spAutoFit/>
          </a:bodyPr>
          <a:lstStyle/>
          <a:p>
            <a:pPr algn="ctr">
              <a:lnSpc>
                <a:spcPts val="6155"/>
              </a:lnSpc>
              <a:tabLst>
                <a:tab pos="3509645" algn="l"/>
              </a:tabLst>
            </a:pPr>
            <a:r>
              <a:rPr sz="4000" spc="-5" dirty="0"/>
              <a:t>B</a:t>
            </a:r>
            <a:r>
              <a:rPr lang="en-US" sz="4000" spc="-30" dirty="0"/>
              <a:t>uilding a Family of Data Augmentation Models for Low-cost LLM Fine-tuning on the Cloud </a:t>
            </a:r>
            <a:r>
              <a:rPr sz="4000" dirty="0">
                <a:latin typeface="Times New Roman"/>
                <a:cs typeface="Times New Roman"/>
              </a:rPr>
              <a:t>	</a:t>
            </a:r>
            <a:endParaRPr sz="4000" dirty="0"/>
          </a:p>
        </p:txBody>
      </p:sp>
      <p:sp>
        <p:nvSpPr>
          <p:cNvPr id="6" name="object 6"/>
          <p:cNvSpPr txBox="1"/>
          <p:nvPr/>
        </p:nvSpPr>
        <p:spPr>
          <a:xfrm>
            <a:off x="2729232" y="4136259"/>
            <a:ext cx="6731000" cy="1197764"/>
          </a:xfrm>
          <a:prstGeom prst="rect">
            <a:avLst/>
          </a:prstGeom>
        </p:spPr>
        <p:txBody>
          <a:bodyPr vert="horz" wrap="square" lIns="0" tIns="0" rIns="0" bIns="0" rtlCol="0">
            <a:spAutoFit/>
          </a:bodyPr>
          <a:lstStyle/>
          <a:p>
            <a:pPr marL="2540" algn="ctr">
              <a:lnSpc>
                <a:spcPct val="100000"/>
              </a:lnSpc>
            </a:pPr>
            <a:r>
              <a:rPr lang="en-US" altLang="zh-CN" sz="2400" b="1" dirty="0" err="1">
                <a:latin typeface="Microsoft YaHei"/>
                <a:cs typeface="Microsoft YaHei"/>
              </a:rPr>
              <a:t>Yuanhao</a:t>
            </a:r>
            <a:r>
              <a:rPr lang="en-US" altLang="zh-CN" sz="2400" b="1" dirty="0">
                <a:latin typeface="Microsoft YaHei"/>
                <a:cs typeface="Microsoft YaHei"/>
              </a:rPr>
              <a:t> Yue</a:t>
            </a:r>
            <a:endParaRPr sz="2400" dirty="0">
              <a:latin typeface="Microsoft YaHei"/>
              <a:cs typeface="Microsoft YaHei"/>
            </a:endParaRPr>
          </a:p>
          <a:p>
            <a:pPr algn="ctr">
              <a:lnSpc>
                <a:spcPct val="100000"/>
              </a:lnSpc>
              <a:spcBef>
                <a:spcPts val="720"/>
              </a:spcBef>
            </a:pPr>
            <a:r>
              <a:rPr sz="2400" spc="-5" dirty="0">
                <a:latin typeface="Microsoft YaHei"/>
                <a:cs typeface="Microsoft YaHei"/>
              </a:rPr>
              <a:t>Fuda</a:t>
            </a:r>
            <a:r>
              <a:rPr sz="2400" dirty="0">
                <a:latin typeface="Microsoft YaHei"/>
                <a:cs typeface="Microsoft YaHei"/>
              </a:rPr>
              <a:t>n</a:t>
            </a:r>
            <a:r>
              <a:rPr sz="2400" spc="114" dirty="0">
                <a:latin typeface="Times New Roman"/>
                <a:cs typeface="Times New Roman"/>
              </a:rPr>
              <a:t> </a:t>
            </a:r>
            <a:r>
              <a:rPr sz="2400" spc="-30" dirty="0">
                <a:latin typeface="Microsoft YaHei"/>
                <a:cs typeface="Microsoft YaHei"/>
              </a:rPr>
              <a:t>U</a:t>
            </a:r>
            <a:r>
              <a:rPr sz="2400" spc="-5" dirty="0">
                <a:latin typeface="Microsoft YaHei"/>
                <a:cs typeface="Microsoft YaHei"/>
              </a:rPr>
              <a:t>ni</a:t>
            </a:r>
            <a:r>
              <a:rPr sz="2400" spc="-20" dirty="0">
                <a:latin typeface="Microsoft YaHei"/>
                <a:cs typeface="Microsoft YaHei"/>
              </a:rPr>
              <a:t>v</a:t>
            </a:r>
            <a:r>
              <a:rPr sz="2400" spc="-5" dirty="0">
                <a:latin typeface="Microsoft YaHei"/>
                <a:cs typeface="Microsoft YaHei"/>
              </a:rPr>
              <a:t>er</a:t>
            </a:r>
            <a:r>
              <a:rPr sz="2400" spc="5" dirty="0">
                <a:latin typeface="Microsoft YaHei"/>
                <a:cs typeface="Microsoft YaHei"/>
              </a:rPr>
              <a:t>s</a:t>
            </a:r>
            <a:r>
              <a:rPr sz="2400" spc="-15" dirty="0">
                <a:latin typeface="Microsoft YaHei"/>
                <a:cs typeface="Microsoft YaHei"/>
              </a:rPr>
              <a:t>ity</a:t>
            </a:r>
            <a:endParaRPr sz="2400" dirty="0">
              <a:latin typeface="Microsoft YaHei"/>
              <a:cs typeface="Microsoft YaHei"/>
            </a:endParaRPr>
          </a:p>
          <a:p>
            <a:pPr>
              <a:lnSpc>
                <a:spcPct val="100000"/>
              </a:lnSpc>
            </a:pPr>
            <a:endParaRPr sz="2400" dirty="0">
              <a:latin typeface="Times New Roman"/>
              <a:cs typeface="Times New Roman"/>
            </a:endParaRPr>
          </a:p>
        </p:txBody>
      </p:sp>
      <p:pic>
        <p:nvPicPr>
          <p:cNvPr id="1026" name="Picture 2" descr="          ">
            <a:extLst>
              <a:ext uri="{FF2B5EF4-FFF2-40B4-BE49-F238E27FC236}">
                <a16:creationId xmlns:a16="http://schemas.microsoft.com/office/drawing/2014/main" id="{0DDAB8BF-796B-9128-6B6B-B1360EE24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278" y="160405"/>
            <a:ext cx="4933722" cy="990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765994" y="2378523"/>
            <a:ext cx="2657475" cy="686435"/>
          </a:xfrm>
          <a:prstGeom prst="rect">
            <a:avLst/>
          </a:prstGeom>
        </p:spPr>
        <p:txBody>
          <a:bodyPr vert="horz" wrap="square" lIns="0" tIns="0" rIns="0" bIns="0" rtlCol="0">
            <a:spAutoFit/>
          </a:bodyPr>
          <a:lstStyle/>
          <a:p>
            <a:pPr marL="12700">
              <a:lnSpc>
                <a:spcPts val="6385"/>
              </a:lnSpc>
            </a:pPr>
            <a:r>
              <a:rPr sz="5400" spc="-80" dirty="0">
                <a:solidFill>
                  <a:srgbClr val="1F3863"/>
                </a:solidFill>
                <a:latin typeface="Arial Rounded MT Bold"/>
                <a:cs typeface="Arial Rounded MT Bold"/>
              </a:rPr>
              <a:t>T</a:t>
            </a:r>
            <a:r>
              <a:rPr sz="5400" dirty="0">
                <a:solidFill>
                  <a:srgbClr val="1F3863"/>
                </a:solidFill>
                <a:latin typeface="Arial Rounded MT Bold"/>
                <a:cs typeface="Arial Rounded MT Bold"/>
              </a:rPr>
              <a:t>ha</a:t>
            </a:r>
            <a:r>
              <a:rPr sz="5400" spc="-5" dirty="0">
                <a:solidFill>
                  <a:srgbClr val="1F3863"/>
                </a:solidFill>
                <a:latin typeface="Arial Rounded MT Bold"/>
                <a:cs typeface="Arial Rounded MT Bold"/>
              </a:rPr>
              <a:t>n</a:t>
            </a:r>
            <a:r>
              <a:rPr sz="5400" spc="-140" dirty="0">
                <a:solidFill>
                  <a:srgbClr val="1F3863"/>
                </a:solidFill>
                <a:latin typeface="Arial Rounded MT Bold"/>
                <a:cs typeface="Arial Rounded MT Bold"/>
              </a:rPr>
              <a:t>k</a:t>
            </a:r>
            <a:r>
              <a:rPr sz="5400" dirty="0">
                <a:solidFill>
                  <a:srgbClr val="1F3863"/>
                </a:solidFill>
                <a:latin typeface="Arial Rounded MT Bold"/>
                <a:cs typeface="Arial Rounded MT Bold"/>
              </a:rPr>
              <a:t>s!</a:t>
            </a:r>
            <a:endParaRPr sz="5400" dirty="0">
              <a:latin typeface="Arial Rounded MT Bold"/>
              <a:cs typeface="Arial Rounded MT Bold"/>
            </a:endParaRPr>
          </a:p>
        </p:txBody>
      </p:sp>
      <p:sp>
        <p:nvSpPr>
          <p:cNvPr id="6" name="object 6"/>
          <p:cNvSpPr txBox="1"/>
          <p:nvPr/>
        </p:nvSpPr>
        <p:spPr>
          <a:xfrm>
            <a:off x="2729232" y="4136259"/>
            <a:ext cx="6731000" cy="1197764"/>
          </a:xfrm>
          <a:prstGeom prst="rect">
            <a:avLst/>
          </a:prstGeom>
        </p:spPr>
        <p:txBody>
          <a:bodyPr vert="horz" wrap="square" lIns="0" tIns="0" rIns="0" bIns="0" rtlCol="0">
            <a:spAutoFit/>
          </a:bodyPr>
          <a:lstStyle/>
          <a:p>
            <a:pPr marL="2540" algn="ctr">
              <a:lnSpc>
                <a:spcPct val="100000"/>
              </a:lnSpc>
            </a:pPr>
            <a:r>
              <a:rPr lang="en-US" sz="2400" b="1" dirty="0" err="1">
                <a:latin typeface="Microsoft YaHei"/>
                <a:cs typeface="Microsoft YaHei"/>
              </a:rPr>
              <a:t>Yuanhao</a:t>
            </a:r>
            <a:r>
              <a:rPr lang="en-US" sz="2400" b="1" dirty="0">
                <a:latin typeface="Microsoft YaHei"/>
                <a:cs typeface="Microsoft YaHei"/>
              </a:rPr>
              <a:t> Yue</a:t>
            </a:r>
            <a:endParaRPr sz="2400" dirty="0">
              <a:latin typeface="Microsoft YaHei"/>
              <a:cs typeface="Microsoft YaHei"/>
            </a:endParaRPr>
          </a:p>
          <a:p>
            <a:pPr algn="ctr">
              <a:lnSpc>
                <a:spcPct val="100000"/>
              </a:lnSpc>
              <a:spcBef>
                <a:spcPts val="720"/>
              </a:spcBef>
            </a:pPr>
            <a:r>
              <a:rPr sz="2400" spc="-5" dirty="0">
                <a:latin typeface="Microsoft YaHei"/>
                <a:cs typeface="Microsoft YaHei"/>
              </a:rPr>
              <a:t>S</a:t>
            </a:r>
            <a:r>
              <a:rPr sz="2400" spc="-10" dirty="0">
                <a:latin typeface="Microsoft YaHei"/>
                <a:cs typeface="Microsoft YaHei"/>
              </a:rPr>
              <a:t>c</a:t>
            </a:r>
            <a:r>
              <a:rPr sz="2400" spc="-15" dirty="0">
                <a:latin typeface="Microsoft YaHei"/>
                <a:cs typeface="Microsoft YaHei"/>
              </a:rPr>
              <a:t>ho</a:t>
            </a:r>
            <a:r>
              <a:rPr sz="2400" spc="-30" dirty="0">
                <a:latin typeface="Microsoft YaHei"/>
                <a:cs typeface="Microsoft YaHei"/>
              </a:rPr>
              <a:t>o</a:t>
            </a:r>
            <a:r>
              <a:rPr sz="2400" dirty="0">
                <a:latin typeface="Microsoft YaHei"/>
                <a:cs typeface="Microsoft YaHei"/>
              </a:rPr>
              <a:t>l</a:t>
            </a:r>
            <a:r>
              <a:rPr sz="2400" spc="110" dirty="0">
                <a:latin typeface="Times New Roman"/>
                <a:cs typeface="Times New Roman"/>
              </a:rPr>
              <a:t> </a:t>
            </a:r>
            <a:r>
              <a:rPr sz="2400" spc="-65" dirty="0">
                <a:latin typeface="Microsoft YaHei"/>
                <a:cs typeface="Microsoft YaHei"/>
              </a:rPr>
              <a:t>o</a:t>
            </a:r>
            <a:r>
              <a:rPr sz="2400" spc="-10" dirty="0">
                <a:latin typeface="Microsoft YaHei"/>
                <a:cs typeface="Microsoft YaHei"/>
              </a:rPr>
              <a:t>f</a:t>
            </a:r>
            <a:r>
              <a:rPr sz="2400" spc="125" dirty="0">
                <a:latin typeface="Times New Roman"/>
                <a:cs typeface="Times New Roman"/>
              </a:rPr>
              <a:t> </a:t>
            </a:r>
            <a:r>
              <a:rPr sz="2400" spc="-20" dirty="0">
                <a:latin typeface="Microsoft YaHei"/>
                <a:cs typeface="Microsoft YaHei"/>
              </a:rPr>
              <a:t>Compu</a:t>
            </a:r>
            <a:r>
              <a:rPr sz="2400" spc="-35" dirty="0">
                <a:latin typeface="Microsoft YaHei"/>
                <a:cs typeface="Microsoft YaHei"/>
              </a:rPr>
              <a:t>t</a:t>
            </a:r>
            <a:r>
              <a:rPr sz="2400" spc="-5" dirty="0">
                <a:latin typeface="Microsoft YaHei"/>
                <a:cs typeface="Microsoft YaHei"/>
              </a:rPr>
              <a:t>e</a:t>
            </a:r>
            <a:r>
              <a:rPr sz="2400" dirty="0">
                <a:latin typeface="Microsoft YaHei"/>
                <a:cs typeface="Microsoft YaHei"/>
              </a:rPr>
              <a:t>r</a:t>
            </a:r>
            <a:r>
              <a:rPr sz="2400" spc="105" dirty="0">
                <a:latin typeface="Times New Roman"/>
                <a:cs typeface="Times New Roman"/>
              </a:rPr>
              <a:t> </a:t>
            </a:r>
            <a:r>
              <a:rPr sz="2400" spc="-5" dirty="0">
                <a:latin typeface="Microsoft YaHei"/>
                <a:cs typeface="Microsoft YaHei"/>
              </a:rPr>
              <a:t>S</a:t>
            </a:r>
            <a:r>
              <a:rPr sz="2400" spc="-10" dirty="0">
                <a:latin typeface="Microsoft YaHei"/>
                <a:cs typeface="Microsoft YaHei"/>
              </a:rPr>
              <a:t>c</a:t>
            </a:r>
            <a:r>
              <a:rPr sz="2400" spc="-5" dirty="0">
                <a:latin typeface="Microsoft YaHei"/>
                <a:cs typeface="Microsoft YaHei"/>
              </a:rPr>
              <a:t>ie</a:t>
            </a:r>
            <a:r>
              <a:rPr sz="2400" spc="-15" dirty="0">
                <a:latin typeface="Microsoft YaHei"/>
                <a:cs typeface="Microsoft YaHei"/>
              </a:rPr>
              <a:t>n</a:t>
            </a:r>
            <a:r>
              <a:rPr sz="2400" spc="-5" dirty="0">
                <a:latin typeface="Microsoft YaHei"/>
                <a:cs typeface="Microsoft YaHei"/>
              </a:rPr>
              <a:t>ce</a:t>
            </a:r>
            <a:r>
              <a:rPr sz="2400" dirty="0">
                <a:latin typeface="Microsoft YaHei"/>
                <a:cs typeface="Microsoft YaHei"/>
              </a:rPr>
              <a:t>,</a:t>
            </a:r>
            <a:r>
              <a:rPr sz="2400" spc="120" dirty="0">
                <a:latin typeface="Times New Roman"/>
                <a:cs typeface="Times New Roman"/>
              </a:rPr>
              <a:t> </a:t>
            </a:r>
            <a:r>
              <a:rPr sz="2400" spc="-5" dirty="0">
                <a:latin typeface="Microsoft YaHei"/>
                <a:cs typeface="Microsoft YaHei"/>
              </a:rPr>
              <a:t>Fuda</a:t>
            </a:r>
            <a:r>
              <a:rPr sz="2400" dirty="0">
                <a:latin typeface="Microsoft YaHei"/>
                <a:cs typeface="Microsoft YaHei"/>
              </a:rPr>
              <a:t>n</a:t>
            </a:r>
            <a:r>
              <a:rPr sz="2400" spc="114" dirty="0">
                <a:latin typeface="Times New Roman"/>
                <a:cs typeface="Times New Roman"/>
              </a:rPr>
              <a:t> </a:t>
            </a:r>
            <a:r>
              <a:rPr sz="2400" spc="-30" dirty="0">
                <a:latin typeface="Microsoft YaHei"/>
                <a:cs typeface="Microsoft YaHei"/>
              </a:rPr>
              <a:t>U</a:t>
            </a:r>
            <a:r>
              <a:rPr sz="2400" spc="-5" dirty="0">
                <a:latin typeface="Microsoft YaHei"/>
                <a:cs typeface="Microsoft YaHei"/>
              </a:rPr>
              <a:t>ni</a:t>
            </a:r>
            <a:r>
              <a:rPr sz="2400" spc="-20" dirty="0">
                <a:latin typeface="Microsoft YaHei"/>
                <a:cs typeface="Microsoft YaHei"/>
              </a:rPr>
              <a:t>v</a:t>
            </a:r>
            <a:r>
              <a:rPr sz="2400" spc="-5" dirty="0">
                <a:latin typeface="Microsoft YaHei"/>
                <a:cs typeface="Microsoft YaHei"/>
              </a:rPr>
              <a:t>er</a:t>
            </a:r>
            <a:r>
              <a:rPr sz="2400" spc="5" dirty="0">
                <a:latin typeface="Microsoft YaHei"/>
                <a:cs typeface="Microsoft YaHei"/>
              </a:rPr>
              <a:t>s</a:t>
            </a:r>
            <a:r>
              <a:rPr sz="2400" spc="-15" dirty="0">
                <a:latin typeface="Microsoft YaHei"/>
                <a:cs typeface="Microsoft YaHei"/>
              </a:rPr>
              <a:t>ity</a:t>
            </a:r>
            <a:endParaRPr sz="2400" dirty="0">
              <a:latin typeface="Microsoft YaHei"/>
              <a:cs typeface="Microsoft YaHei"/>
            </a:endParaRPr>
          </a:p>
          <a:p>
            <a:pPr>
              <a:lnSpc>
                <a:spcPct val="100000"/>
              </a:lnSpc>
            </a:pPr>
            <a:endParaRPr sz="2400" dirty="0">
              <a:latin typeface="Times New Roman"/>
              <a:cs typeface="Times New Roman"/>
            </a:endParaRPr>
          </a:p>
        </p:txBody>
      </p:sp>
      <p:sp>
        <p:nvSpPr>
          <p:cNvPr id="7" name="object 3">
            <a:extLst>
              <a:ext uri="{FF2B5EF4-FFF2-40B4-BE49-F238E27FC236}">
                <a16:creationId xmlns:a16="http://schemas.microsoft.com/office/drawing/2014/main" id="{4F2643DD-ED2E-26BE-55CF-71D9EBB52566}"/>
              </a:ext>
            </a:extLst>
          </p:cNvPr>
          <p:cNvSpPr/>
          <p:nvPr/>
        </p:nvSpPr>
        <p:spPr>
          <a:xfrm>
            <a:off x="152400" y="95594"/>
            <a:ext cx="1216153" cy="1195970"/>
          </a:xfrm>
          <a:prstGeom prst="rect">
            <a:avLst/>
          </a:prstGeom>
          <a:blipFill>
            <a:blip r:embed="rId3" cstate="print"/>
            <a:stretch>
              <a:fillRect/>
            </a:stretch>
          </a:blipFill>
        </p:spPr>
        <p:txBody>
          <a:bodyPr wrap="square" lIns="0" tIns="0" rIns="0" bIns="0" rtlCol="0"/>
          <a:lstStyle/>
          <a:p>
            <a:endParaRPr/>
          </a:p>
        </p:txBody>
      </p:sp>
      <p:pic>
        <p:nvPicPr>
          <p:cNvPr id="8" name="Picture 2" descr="          ">
            <a:extLst>
              <a:ext uri="{FF2B5EF4-FFF2-40B4-BE49-F238E27FC236}">
                <a16:creationId xmlns:a16="http://schemas.microsoft.com/office/drawing/2014/main" id="{6221EEB3-8BFA-F221-BCD0-53B7D1575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278" y="160405"/>
            <a:ext cx="4933722" cy="9905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2595C-A66F-BE12-BA52-BC0C83F2A5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1F60962-AB3A-AEF5-A552-2F0DB417EB57}"/>
              </a:ext>
            </a:extLst>
          </p:cNvPr>
          <p:cNvSpPr txBox="1">
            <a:spLocks noGrp="1"/>
          </p:cNvSpPr>
          <p:nvPr>
            <p:ph type="title"/>
          </p:nvPr>
        </p:nvSpPr>
        <p:spPr>
          <a:xfrm>
            <a:off x="383540" y="456354"/>
            <a:ext cx="11424919" cy="677108"/>
          </a:xfrm>
          <a:prstGeom prst="rect">
            <a:avLst/>
          </a:prstGeom>
        </p:spPr>
        <p:txBody>
          <a:bodyPr vert="horz" wrap="square" lIns="0" tIns="0" rIns="0" bIns="0" rtlCol="0">
            <a:spAutoFit/>
          </a:bodyPr>
          <a:lstStyle/>
          <a:p>
            <a:pPr marL="12700">
              <a:lnSpc>
                <a:spcPct val="100000"/>
              </a:lnSpc>
            </a:pPr>
            <a:r>
              <a:rPr lang="en-US" altLang="zh-CN" dirty="0"/>
              <a:t>Motivation</a:t>
            </a:r>
            <a:endParaRPr dirty="0">
              <a:latin typeface="Microsoft YaHei"/>
              <a:cs typeface="Microsoft YaHei"/>
            </a:endParaRPr>
          </a:p>
        </p:txBody>
      </p:sp>
      <p:sp>
        <p:nvSpPr>
          <p:cNvPr id="3" name="object 3">
            <a:extLst>
              <a:ext uri="{FF2B5EF4-FFF2-40B4-BE49-F238E27FC236}">
                <a16:creationId xmlns:a16="http://schemas.microsoft.com/office/drawing/2014/main" id="{476CD4EA-6B20-318A-4E06-A6F2A6B13BF2}"/>
              </a:ext>
            </a:extLst>
          </p:cNvPr>
          <p:cNvSpPr txBox="1"/>
          <p:nvPr/>
        </p:nvSpPr>
        <p:spPr>
          <a:xfrm>
            <a:off x="523438" y="1724772"/>
            <a:ext cx="9420225" cy="4072910"/>
          </a:xfrm>
          <a:prstGeom prst="rect">
            <a:avLst/>
          </a:prstGeom>
        </p:spPr>
        <p:txBody>
          <a:bodyPr vert="horz" wrap="square" lIns="0" tIns="0" rIns="0" bIns="0" rtlCol="0">
            <a:spAutoFit/>
          </a:bodyPr>
          <a:lstStyle/>
          <a:p>
            <a:pPr marL="12700">
              <a:lnSpc>
                <a:spcPct val="100000"/>
              </a:lnSpc>
            </a:pPr>
            <a:r>
              <a:rPr lang="en" sz="2400" spc="-15" dirty="0">
                <a:latin typeface="Microsoft YaHei"/>
                <a:cs typeface="Microsoft YaHei"/>
              </a:rPr>
              <a:t>In order to </a:t>
            </a:r>
            <a:r>
              <a:rPr lang="en" sz="2400" spc="-15" dirty="0" err="1">
                <a:latin typeface="Microsoft YaHei"/>
                <a:cs typeface="Microsoft YaHei"/>
              </a:rPr>
              <a:t>spetialize</a:t>
            </a:r>
            <a:r>
              <a:rPr lang="en" sz="2400" spc="-15" dirty="0">
                <a:latin typeface="Microsoft YaHei"/>
                <a:cs typeface="Microsoft YaHei"/>
              </a:rPr>
              <a:t> LLMs</a:t>
            </a:r>
            <a:r>
              <a:rPr lang="zh-CN" altLang="en-US" sz="2400" spc="-15" dirty="0">
                <a:latin typeface="Microsoft YaHei"/>
                <a:cs typeface="Microsoft YaHei"/>
              </a:rPr>
              <a:t> </a:t>
            </a:r>
            <a:r>
              <a:rPr lang="en" sz="2400" spc="-15" dirty="0">
                <a:latin typeface="Microsoft YaHei"/>
                <a:cs typeface="Microsoft YaHei"/>
              </a:rPr>
              <a:t>in specific domains or tasks,</a:t>
            </a:r>
            <a:endParaRPr lang="en" sz="2400" dirty="0">
              <a:latin typeface="Microsoft YaHei"/>
              <a:cs typeface="Microsoft YaHei"/>
            </a:endParaRPr>
          </a:p>
          <a:p>
            <a:pPr marL="355600" indent="-342900">
              <a:lnSpc>
                <a:spcPct val="100000"/>
              </a:lnSpc>
              <a:spcBef>
                <a:spcPts val="1440"/>
              </a:spcBef>
              <a:buFont typeface="Microsoft YaHei"/>
              <a:buChar char="-"/>
              <a:tabLst>
                <a:tab pos="355600" algn="l"/>
              </a:tabLst>
            </a:pPr>
            <a:r>
              <a:rPr lang="en" sz="2400" spc="-15" dirty="0">
                <a:latin typeface="Microsoft YaHei"/>
                <a:cs typeface="Microsoft YaHei"/>
              </a:rPr>
              <a:t>T</a:t>
            </a:r>
            <a:r>
              <a:rPr lang="en" sz="2400" spc="-70" dirty="0">
                <a:latin typeface="Microsoft YaHei"/>
                <a:cs typeface="Microsoft YaHei"/>
              </a:rPr>
              <a:t>he construction and annotation of datasets are </a:t>
            </a:r>
            <a:r>
              <a:rPr lang="en" sz="2400" b="1" spc="-70" dirty="0">
                <a:latin typeface="Microsoft YaHei"/>
                <a:cs typeface="Microsoft YaHei"/>
              </a:rPr>
              <a:t>costly</a:t>
            </a:r>
            <a:r>
              <a:rPr lang="en" sz="2400" spc="-70" dirty="0">
                <a:latin typeface="Microsoft YaHei"/>
                <a:cs typeface="Microsoft YaHei"/>
              </a:rPr>
              <a:t>.</a:t>
            </a:r>
          </a:p>
          <a:p>
            <a:pPr marL="355600" indent="-342900">
              <a:lnSpc>
                <a:spcPct val="100000"/>
              </a:lnSpc>
              <a:spcBef>
                <a:spcPts val="1440"/>
              </a:spcBef>
              <a:buFont typeface="Microsoft YaHei"/>
              <a:buChar char="-"/>
              <a:tabLst>
                <a:tab pos="355600" algn="l"/>
              </a:tabLst>
            </a:pPr>
            <a:r>
              <a:rPr lang="en" sz="2400" b="1" spc="-20" dirty="0">
                <a:latin typeface="Microsoft YaHei"/>
                <a:cs typeface="Microsoft YaHei"/>
              </a:rPr>
              <a:t>Open-source models </a:t>
            </a:r>
            <a:r>
              <a:rPr lang="en" sz="2400" spc="-20" dirty="0">
                <a:latin typeface="Microsoft YaHei"/>
                <a:cs typeface="Microsoft YaHei"/>
              </a:rPr>
              <a:t>have become strong enough to handle dataset construction in many scenarios.</a:t>
            </a:r>
            <a:endParaRPr lang="zh-CN" altLang="en-US" sz="2400" dirty="0">
              <a:latin typeface="Times New Roman"/>
              <a:cs typeface="Times New Roman"/>
            </a:endParaRPr>
          </a:p>
          <a:p>
            <a:pPr>
              <a:lnSpc>
                <a:spcPct val="100000"/>
              </a:lnSpc>
              <a:spcBef>
                <a:spcPts val="13"/>
              </a:spcBef>
              <a:buFont typeface="Microsoft YaHei"/>
              <a:buChar char="-"/>
            </a:pPr>
            <a:endParaRPr sz="2600" dirty="0">
              <a:latin typeface="Times New Roman"/>
              <a:cs typeface="Times New Roman"/>
            </a:endParaRPr>
          </a:p>
          <a:p>
            <a:pPr marL="12700"/>
            <a:r>
              <a:rPr lang="en" sz="2400" spc="-5" dirty="0">
                <a:latin typeface="Microsoft YaHei"/>
                <a:cs typeface="Microsoft YaHei"/>
              </a:rPr>
              <a:t>We present a family of data augmentation models designed to significantly improve the efficiency for model fine-tuning. </a:t>
            </a:r>
            <a:endParaRPr sz="2400" dirty="0">
              <a:latin typeface="Microsoft YaHei"/>
              <a:cs typeface="Microsoft YaHei"/>
            </a:endParaRPr>
          </a:p>
          <a:p>
            <a:pPr marL="355600" indent="-342900">
              <a:lnSpc>
                <a:spcPct val="100000"/>
              </a:lnSpc>
              <a:spcBef>
                <a:spcPts val="1440"/>
              </a:spcBef>
              <a:buFont typeface="Microsoft YaHei"/>
              <a:buChar char="-"/>
              <a:tabLst>
                <a:tab pos="355600" algn="l"/>
              </a:tabLst>
            </a:pPr>
            <a:r>
              <a:rPr lang="en-US" sz="2400" b="1" spc="-5" dirty="0">
                <a:latin typeface="Microsoft YaHei"/>
                <a:cs typeface="Microsoft YaHei"/>
              </a:rPr>
              <a:t>Prompt Refinement</a:t>
            </a:r>
          </a:p>
          <a:p>
            <a:pPr marL="355600" indent="-342900">
              <a:lnSpc>
                <a:spcPct val="100000"/>
              </a:lnSpc>
              <a:spcBef>
                <a:spcPts val="1440"/>
              </a:spcBef>
              <a:buFont typeface="Microsoft YaHei"/>
              <a:buChar char="-"/>
              <a:tabLst>
                <a:tab pos="355600" algn="l"/>
              </a:tabLst>
            </a:pPr>
            <a:r>
              <a:rPr lang="en-US" sz="2400" b="1" spc="-10" dirty="0">
                <a:latin typeface="Microsoft YaHei"/>
                <a:cs typeface="Microsoft YaHei"/>
              </a:rPr>
              <a:t>Prompt Expansion</a:t>
            </a:r>
            <a:endParaRPr sz="2400" b="1" dirty="0">
              <a:latin typeface="Microsoft YaHei"/>
              <a:cs typeface="Microsoft YaHei"/>
            </a:endParaRPr>
          </a:p>
        </p:txBody>
      </p:sp>
    </p:spTree>
    <p:extLst>
      <p:ext uri="{BB962C8B-B14F-4D97-AF65-F5344CB8AC3E}">
        <p14:creationId xmlns:p14="http://schemas.microsoft.com/office/powerpoint/2010/main" val="158720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41FCF-CBBF-AD90-3AB6-A5E5862F8FD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088C90-323E-C553-7A19-76DEAF372660}"/>
              </a:ext>
            </a:extLst>
          </p:cNvPr>
          <p:cNvSpPr txBox="1">
            <a:spLocks noGrp="1"/>
          </p:cNvSpPr>
          <p:nvPr>
            <p:ph type="title"/>
          </p:nvPr>
        </p:nvSpPr>
        <p:spPr>
          <a:xfrm>
            <a:off x="383540" y="456354"/>
            <a:ext cx="11424919" cy="677108"/>
          </a:xfrm>
          <a:prstGeom prst="rect">
            <a:avLst/>
          </a:prstGeom>
        </p:spPr>
        <p:txBody>
          <a:bodyPr vert="horz" wrap="square" lIns="0" tIns="0" rIns="0" bIns="0" rtlCol="0">
            <a:spAutoFit/>
          </a:bodyPr>
          <a:lstStyle/>
          <a:p>
            <a:pPr marL="12700">
              <a:lnSpc>
                <a:spcPct val="100000"/>
              </a:lnSpc>
            </a:pPr>
            <a:r>
              <a:rPr lang="en-US" dirty="0">
                <a:latin typeface="Microsoft YaHei"/>
                <a:cs typeface="Microsoft YaHei"/>
              </a:rPr>
              <a:t>Tasks</a:t>
            </a:r>
            <a:endParaRPr dirty="0">
              <a:latin typeface="Microsoft YaHei"/>
              <a:cs typeface="Microsoft YaHei"/>
            </a:endParaRPr>
          </a:p>
        </p:txBody>
      </p:sp>
      <p:pic>
        <p:nvPicPr>
          <p:cNvPr id="4" name="图片 3">
            <a:extLst>
              <a:ext uri="{FF2B5EF4-FFF2-40B4-BE49-F238E27FC236}">
                <a16:creationId xmlns:a16="http://schemas.microsoft.com/office/drawing/2014/main" id="{8E48AF0C-2CBC-9A9A-C14F-1C5C307C1254}"/>
              </a:ext>
            </a:extLst>
          </p:cNvPr>
          <p:cNvPicPr>
            <a:picLocks noChangeAspect="1"/>
          </p:cNvPicPr>
          <p:nvPr/>
        </p:nvPicPr>
        <p:blipFill>
          <a:blip r:embed="rId3"/>
          <a:srcRect t="47204" b="13145"/>
          <a:stretch/>
        </p:blipFill>
        <p:spPr>
          <a:xfrm>
            <a:off x="383540" y="3442337"/>
            <a:ext cx="11046460" cy="1972041"/>
          </a:xfrm>
          <a:prstGeom prst="rect">
            <a:avLst/>
          </a:prstGeom>
        </p:spPr>
      </p:pic>
      <p:sp>
        <p:nvSpPr>
          <p:cNvPr id="7" name="object 3">
            <a:extLst>
              <a:ext uri="{FF2B5EF4-FFF2-40B4-BE49-F238E27FC236}">
                <a16:creationId xmlns:a16="http://schemas.microsoft.com/office/drawing/2014/main" id="{D90F23DE-AA81-7B40-E59F-23C6FF2AC2AC}"/>
              </a:ext>
            </a:extLst>
          </p:cNvPr>
          <p:cNvSpPr txBox="1"/>
          <p:nvPr/>
        </p:nvSpPr>
        <p:spPr>
          <a:xfrm>
            <a:off x="619746" y="1828800"/>
            <a:ext cx="10361075" cy="918200"/>
          </a:xfrm>
          <a:prstGeom prst="rect">
            <a:avLst/>
          </a:prstGeom>
        </p:spPr>
        <p:txBody>
          <a:bodyPr vert="horz" wrap="square" lIns="0" tIns="0" rIns="0" bIns="0" rtlCol="0">
            <a:spAutoFit/>
          </a:bodyPr>
          <a:lstStyle/>
          <a:p>
            <a:pPr marL="12700">
              <a:lnSpc>
                <a:spcPct val="100000"/>
              </a:lnSpc>
            </a:pPr>
            <a:r>
              <a:rPr lang="en" sz="2400" b="1" spc="-15" dirty="0">
                <a:latin typeface="Microsoft YaHei"/>
                <a:cs typeface="Microsoft YaHei"/>
              </a:rPr>
              <a:t>Prompt Refinement:</a:t>
            </a:r>
            <a:endParaRPr lang="en" sz="2400" b="1" spc="-70" dirty="0">
              <a:latin typeface="Microsoft YaHei"/>
              <a:cs typeface="Microsoft YaHei"/>
            </a:endParaRPr>
          </a:p>
          <a:p>
            <a:pPr marL="355600" indent="-342900">
              <a:lnSpc>
                <a:spcPct val="100000"/>
              </a:lnSpc>
              <a:spcBef>
                <a:spcPts val="1440"/>
              </a:spcBef>
              <a:buFont typeface="Microsoft YaHei"/>
              <a:buChar char="-"/>
              <a:tabLst>
                <a:tab pos="355600" algn="l"/>
              </a:tabLst>
            </a:pPr>
            <a:r>
              <a:rPr lang="en" altLang="zh-CN" sz="2400" b="0" i="0" dirty="0">
                <a:solidFill>
                  <a:srgbClr val="333333"/>
                </a:solidFill>
                <a:effectLst/>
                <a:latin typeface="PingFangSC-Regular" panose="020B0400000000000000" pitchFamily="34" charset="-122"/>
                <a:ea typeface="PingFangSC-Regular" panose="020B0400000000000000" pitchFamily="34" charset="-122"/>
              </a:rPr>
              <a:t>Rewrite prompts to enable LLMs to generate more helpful responses.</a:t>
            </a:r>
            <a:endParaRPr lang="zh-CN" altLang="en-US" sz="2400" dirty="0">
              <a:latin typeface="Times New Roman"/>
              <a:cs typeface="Times New Roman"/>
            </a:endParaRPr>
          </a:p>
        </p:txBody>
      </p:sp>
    </p:spTree>
    <p:extLst>
      <p:ext uri="{BB962C8B-B14F-4D97-AF65-F5344CB8AC3E}">
        <p14:creationId xmlns:p14="http://schemas.microsoft.com/office/powerpoint/2010/main" val="149404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D22F1-22E1-12D3-9A4B-63150C684FF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0EA7135-E90C-5A1C-A945-4E6DA1130BED}"/>
              </a:ext>
            </a:extLst>
          </p:cNvPr>
          <p:cNvSpPr txBox="1">
            <a:spLocks noGrp="1"/>
          </p:cNvSpPr>
          <p:nvPr>
            <p:ph type="title"/>
          </p:nvPr>
        </p:nvSpPr>
        <p:spPr>
          <a:xfrm>
            <a:off x="383540" y="456354"/>
            <a:ext cx="11424919" cy="677108"/>
          </a:xfrm>
          <a:prstGeom prst="rect">
            <a:avLst/>
          </a:prstGeom>
        </p:spPr>
        <p:txBody>
          <a:bodyPr vert="horz" wrap="square" lIns="0" tIns="0" rIns="0" bIns="0" rtlCol="0">
            <a:spAutoFit/>
          </a:bodyPr>
          <a:lstStyle/>
          <a:p>
            <a:pPr marL="12700">
              <a:lnSpc>
                <a:spcPct val="100000"/>
              </a:lnSpc>
            </a:pPr>
            <a:r>
              <a:rPr lang="en-US" dirty="0">
                <a:latin typeface="Microsoft YaHei"/>
                <a:cs typeface="Microsoft YaHei"/>
              </a:rPr>
              <a:t>Tasks</a:t>
            </a:r>
            <a:endParaRPr dirty="0">
              <a:latin typeface="Microsoft YaHei"/>
              <a:cs typeface="Microsoft YaHei"/>
            </a:endParaRPr>
          </a:p>
        </p:txBody>
      </p:sp>
      <p:pic>
        <p:nvPicPr>
          <p:cNvPr id="3" name="图片 2">
            <a:extLst>
              <a:ext uri="{FF2B5EF4-FFF2-40B4-BE49-F238E27FC236}">
                <a16:creationId xmlns:a16="http://schemas.microsoft.com/office/drawing/2014/main" id="{958B8443-2980-6461-B3FC-7BE7F0C3305D}"/>
              </a:ext>
            </a:extLst>
          </p:cNvPr>
          <p:cNvPicPr>
            <a:picLocks noChangeAspect="1"/>
          </p:cNvPicPr>
          <p:nvPr/>
        </p:nvPicPr>
        <p:blipFill>
          <a:blip r:embed="rId3"/>
          <a:stretch>
            <a:fillRect/>
          </a:stretch>
        </p:blipFill>
        <p:spPr>
          <a:xfrm>
            <a:off x="4191000" y="1295400"/>
            <a:ext cx="7772400" cy="4910509"/>
          </a:xfrm>
          <a:prstGeom prst="rect">
            <a:avLst/>
          </a:prstGeom>
        </p:spPr>
      </p:pic>
      <p:sp>
        <p:nvSpPr>
          <p:cNvPr id="5" name="object 3">
            <a:extLst>
              <a:ext uri="{FF2B5EF4-FFF2-40B4-BE49-F238E27FC236}">
                <a16:creationId xmlns:a16="http://schemas.microsoft.com/office/drawing/2014/main" id="{28BB629F-B2F8-37A1-2C6C-6E573B54021C}"/>
              </a:ext>
            </a:extLst>
          </p:cNvPr>
          <p:cNvSpPr txBox="1"/>
          <p:nvPr/>
        </p:nvSpPr>
        <p:spPr>
          <a:xfrm>
            <a:off x="383540" y="1828800"/>
            <a:ext cx="3578860" cy="2395528"/>
          </a:xfrm>
          <a:prstGeom prst="rect">
            <a:avLst/>
          </a:prstGeom>
        </p:spPr>
        <p:txBody>
          <a:bodyPr vert="horz" wrap="square" lIns="0" tIns="0" rIns="0" bIns="0" rtlCol="0">
            <a:spAutoFit/>
          </a:bodyPr>
          <a:lstStyle/>
          <a:p>
            <a:pPr marL="12700">
              <a:lnSpc>
                <a:spcPct val="100000"/>
              </a:lnSpc>
            </a:pPr>
            <a:r>
              <a:rPr lang="en" sz="2400" b="1" spc="-15" dirty="0">
                <a:latin typeface="Microsoft YaHei"/>
                <a:cs typeface="Microsoft YaHei"/>
              </a:rPr>
              <a:t>Prompt Expansion:</a:t>
            </a:r>
            <a:endParaRPr lang="en" sz="2400" b="1" spc="-70" dirty="0">
              <a:latin typeface="Microsoft YaHei"/>
              <a:cs typeface="Microsoft YaHei"/>
            </a:endParaRPr>
          </a:p>
          <a:p>
            <a:pPr marL="355600" indent="-342900">
              <a:lnSpc>
                <a:spcPct val="100000"/>
              </a:lnSpc>
              <a:spcBef>
                <a:spcPts val="1440"/>
              </a:spcBef>
              <a:buFont typeface="Microsoft YaHei"/>
              <a:buChar char="-"/>
              <a:tabLst>
                <a:tab pos="355600" algn="l"/>
              </a:tabLst>
            </a:pPr>
            <a:r>
              <a:rPr lang="en" altLang="zh-CN" sz="2400" dirty="0">
                <a:solidFill>
                  <a:srgbClr val="333333"/>
                </a:solidFill>
                <a:latin typeface="PingFangSC-Regular" panose="020B0400000000000000" pitchFamily="34" charset="-122"/>
                <a:ea typeface="PingFangSC-Regular" panose="020B0400000000000000" pitchFamily="34" charset="-122"/>
              </a:rPr>
              <a:t>T</a:t>
            </a:r>
            <a:r>
              <a:rPr lang="en" altLang="zh-CN" sz="2400" b="0" i="0" dirty="0">
                <a:solidFill>
                  <a:srgbClr val="333333"/>
                </a:solidFill>
                <a:effectLst/>
                <a:latin typeface="PingFangSC-Regular" panose="020B0400000000000000" pitchFamily="34" charset="-122"/>
                <a:ea typeface="PingFangSC-Regular" panose="020B0400000000000000" pitchFamily="34" charset="-122"/>
              </a:rPr>
              <a:t>o generate new instructions with </a:t>
            </a:r>
            <a:r>
              <a:rPr lang="en" altLang="zh-CN" sz="2400" b="1" i="0" dirty="0">
                <a:solidFill>
                  <a:srgbClr val="333333"/>
                </a:solidFill>
                <a:effectLst/>
                <a:latin typeface="PingFangSC-Regular" panose="020B0400000000000000" pitchFamily="34" charset="-122"/>
                <a:ea typeface="PingFangSC-Regular" panose="020B0400000000000000" pitchFamily="34" charset="-122"/>
              </a:rPr>
              <a:t>similar task </a:t>
            </a:r>
            <a:r>
              <a:rPr lang="en" altLang="zh-CN" sz="2400" b="0" i="0" dirty="0">
                <a:solidFill>
                  <a:srgbClr val="333333"/>
                </a:solidFill>
                <a:effectLst/>
                <a:latin typeface="PingFangSC-Regular" panose="020B0400000000000000" pitchFamily="34" charset="-122"/>
                <a:ea typeface="PingFangSC-Regular" panose="020B0400000000000000" pitchFamily="34" charset="-122"/>
              </a:rPr>
              <a:t>types, but </a:t>
            </a:r>
            <a:r>
              <a:rPr lang="en" altLang="zh-CN" sz="2400" b="1" i="0" dirty="0">
                <a:solidFill>
                  <a:srgbClr val="333333"/>
                </a:solidFill>
                <a:effectLst/>
                <a:latin typeface="PingFangSC-Regular" panose="020B0400000000000000" pitchFamily="34" charset="-122"/>
                <a:ea typeface="PingFangSC-Regular" panose="020B0400000000000000" pitchFamily="34" charset="-122"/>
              </a:rPr>
              <a:t>different semantic </a:t>
            </a:r>
            <a:r>
              <a:rPr lang="en" altLang="zh-CN" sz="2400" b="0" i="0" dirty="0">
                <a:solidFill>
                  <a:srgbClr val="333333"/>
                </a:solidFill>
                <a:effectLst/>
                <a:latin typeface="PingFangSC-Regular" panose="020B0400000000000000" pitchFamily="34" charset="-122"/>
                <a:ea typeface="PingFangSC-Regular" panose="020B0400000000000000" pitchFamily="34" charset="-122"/>
              </a:rPr>
              <a:t>information.</a:t>
            </a:r>
            <a:endParaRPr lang="zh-CN" altLang="en-US" sz="2400" dirty="0">
              <a:latin typeface="Times New Roman"/>
              <a:cs typeface="Times New Roman"/>
            </a:endParaRPr>
          </a:p>
        </p:txBody>
      </p:sp>
    </p:spTree>
    <p:extLst>
      <p:ext uri="{BB962C8B-B14F-4D97-AF65-F5344CB8AC3E}">
        <p14:creationId xmlns:p14="http://schemas.microsoft.com/office/powerpoint/2010/main" val="6009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C077D-D60F-554D-8F8C-D04578577C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516F942-6806-D75E-CCFE-56433E1EF7DF}"/>
              </a:ext>
            </a:extLst>
          </p:cNvPr>
          <p:cNvSpPr txBox="1">
            <a:spLocks noGrp="1"/>
          </p:cNvSpPr>
          <p:nvPr>
            <p:ph type="title"/>
          </p:nvPr>
        </p:nvSpPr>
        <p:spPr>
          <a:xfrm>
            <a:off x="383540" y="456354"/>
            <a:ext cx="11424919" cy="677108"/>
          </a:xfrm>
          <a:prstGeom prst="rect">
            <a:avLst/>
          </a:prstGeom>
        </p:spPr>
        <p:txBody>
          <a:bodyPr vert="horz" wrap="square" lIns="0" tIns="0" rIns="0" bIns="0" rtlCol="0">
            <a:spAutoFit/>
          </a:bodyPr>
          <a:lstStyle/>
          <a:p>
            <a:pPr marL="12700">
              <a:lnSpc>
                <a:spcPct val="100000"/>
              </a:lnSpc>
            </a:pPr>
            <a:r>
              <a:rPr lang="en-US" altLang="zh-CN" dirty="0"/>
              <a:t>W</a:t>
            </a:r>
            <a:r>
              <a:rPr lang="en-US" altLang="zh-CN" dirty="0">
                <a:latin typeface="Microsoft YaHei"/>
                <a:cs typeface="Microsoft YaHei"/>
              </a:rPr>
              <a:t>ell-curated dataset</a:t>
            </a:r>
            <a:r>
              <a:rPr lang="zh-CN" altLang="en-US" dirty="0">
                <a:latin typeface="Microsoft YaHei"/>
                <a:cs typeface="Microsoft YaHei"/>
              </a:rPr>
              <a:t> </a:t>
            </a:r>
            <a:r>
              <a:rPr lang="en-US" altLang="zh-CN" dirty="0">
                <a:latin typeface="Microsoft YaHei"/>
                <a:cs typeface="Microsoft YaHei"/>
              </a:rPr>
              <a:t>for training</a:t>
            </a:r>
            <a:endParaRPr dirty="0">
              <a:latin typeface="Microsoft YaHei"/>
              <a:cs typeface="Microsoft YaHei"/>
            </a:endParaRPr>
          </a:p>
        </p:txBody>
      </p:sp>
      <p:pic>
        <p:nvPicPr>
          <p:cNvPr id="4" name="图片 3">
            <a:extLst>
              <a:ext uri="{FF2B5EF4-FFF2-40B4-BE49-F238E27FC236}">
                <a16:creationId xmlns:a16="http://schemas.microsoft.com/office/drawing/2014/main" id="{B1E45DF1-5895-54A0-6CB3-BB2C98071ABB}"/>
              </a:ext>
            </a:extLst>
          </p:cNvPr>
          <p:cNvPicPr>
            <a:picLocks noChangeAspect="1"/>
          </p:cNvPicPr>
          <p:nvPr/>
        </p:nvPicPr>
        <p:blipFill>
          <a:blip r:embed="rId3"/>
          <a:stretch>
            <a:fillRect/>
          </a:stretch>
        </p:blipFill>
        <p:spPr>
          <a:xfrm>
            <a:off x="5257800" y="1371600"/>
            <a:ext cx="5567542" cy="4876800"/>
          </a:xfrm>
          <a:prstGeom prst="rect">
            <a:avLst/>
          </a:prstGeom>
        </p:spPr>
      </p:pic>
      <p:sp>
        <p:nvSpPr>
          <p:cNvPr id="5" name="object 3">
            <a:extLst>
              <a:ext uri="{FF2B5EF4-FFF2-40B4-BE49-F238E27FC236}">
                <a16:creationId xmlns:a16="http://schemas.microsoft.com/office/drawing/2014/main" id="{E9C700B8-FC22-BBC5-B275-84131BEDB527}"/>
              </a:ext>
            </a:extLst>
          </p:cNvPr>
          <p:cNvSpPr txBox="1"/>
          <p:nvPr/>
        </p:nvSpPr>
        <p:spPr>
          <a:xfrm>
            <a:off x="386311" y="1340487"/>
            <a:ext cx="4185689" cy="5139869"/>
          </a:xfrm>
          <a:prstGeom prst="rect">
            <a:avLst/>
          </a:prstGeom>
        </p:spPr>
        <p:txBody>
          <a:bodyPr vert="horz" wrap="square" lIns="0" tIns="0" rIns="0" bIns="0" rtlCol="0">
            <a:spAutoFit/>
          </a:bodyPr>
          <a:lstStyle/>
          <a:p>
            <a:pPr marL="12700">
              <a:lnSpc>
                <a:spcPct val="100000"/>
              </a:lnSpc>
            </a:pPr>
            <a:r>
              <a:rPr lang="en" sz="2400" b="1" spc="-15" dirty="0">
                <a:latin typeface="Microsoft YaHei"/>
                <a:cs typeface="Microsoft YaHei"/>
              </a:rPr>
              <a:t>Dataset Diversity:</a:t>
            </a:r>
            <a:endParaRPr lang="en" sz="2400" b="1" spc="-70" dirty="0">
              <a:latin typeface="Microsoft YaHei"/>
              <a:cs typeface="Microsoft YaHei"/>
            </a:endParaRPr>
          </a:p>
          <a:p>
            <a:pPr marL="355600" indent="-342900">
              <a:lnSpc>
                <a:spcPct val="100000"/>
              </a:lnSpc>
              <a:spcBef>
                <a:spcPts val="1440"/>
              </a:spcBef>
              <a:buFont typeface="Microsoft YaHei"/>
              <a:buChar char="-"/>
              <a:tabLst>
                <a:tab pos="355600" algn="l"/>
              </a:tabLst>
            </a:pPr>
            <a:r>
              <a:rPr lang="en" altLang="zh-CN" sz="2400" b="0" i="0" dirty="0">
                <a:solidFill>
                  <a:srgbClr val="333333"/>
                </a:solidFill>
                <a:effectLst/>
                <a:latin typeface="PingFangSC-Regular" panose="020B0400000000000000" pitchFamily="34" charset="-122"/>
                <a:ea typeface="PingFangSC-Regular" panose="020B0400000000000000" pitchFamily="34" charset="-122"/>
              </a:rPr>
              <a:t>Balanced task re-sampling</a:t>
            </a:r>
          </a:p>
          <a:p>
            <a:pPr marL="355600" indent="-342900">
              <a:lnSpc>
                <a:spcPct val="100000"/>
              </a:lnSpc>
              <a:spcBef>
                <a:spcPts val="1440"/>
              </a:spcBef>
              <a:buFont typeface="Microsoft YaHei"/>
              <a:buChar char="-"/>
              <a:tabLst>
                <a:tab pos="355600" algn="l"/>
              </a:tabLst>
            </a:pPr>
            <a:r>
              <a:rPr lang="en" altLang="zh-CN" sz="2400" b="0" i="0" dirty="0">
                <a:solidFill>
                  <a:srgbClr val="333333"/>
                </a:solidFill>
                <a:effectLst/>
                <a:latin typeface="PingFangSC-Regular" panose="020B0400000000000000" pitchFamily="34" charset="-122"/>
                <a:ea typeface="PingFangSC-Regular" panose="020B0400000000000000" pitchFamily="34" charset="-122"/>
              </a:rPr>
              <a:t>Balanced language distribution (EN &amp; CH)</a:t>
            </a:r>
          </a:p>
          <a:p>
            <a:pPr marL="355600" indent="-342900">
              <a:lnSpc>
                <a:spcPct val="100000"/>
              </a:lnSpc>
              <a:spcBef>
                <a:spcPts val="1440"/>
              </a:spcBef>
              <a:buFont typeface="Microsoft YaHei"/>
              <a:buChar char="-"/>
              <a:tabLst>
                <a:tab pos="355600" algn="l"/>
              </a:tabLst>
            </a:pPr>
            <a:r>
              <a:rPr lang="en" altLang="zh-CN" sz="2400" b="0" i="0" dirty="0">
                <a:solidFill>
                  <a:srgbClr val="333333"/>
                </a:solidFill>
                <a:effectLst/>
                <a:latin typeface="PingFangSC-Regular" panose="020B0400000000000000" pitchFamily="34" charset="-122"/>
                <a:ea typeface="PingFangSC-Regular" panose="020B0400000000000000" pitchFamily="34" charset="-122"/>
              </a:rPr>
              <a:t>Various data sources</a:t>
            </a:r>
          </a:p>
          <a:p>
            <a:pPr marL="355600" indent="-342900">
              <a:lnSpc>
                <a:spcPct val="100000"/>
              </a:lnSpc>
              <a:spcBef>
                <a:spcPts val="1440"/>
              </a:spcBef>
              <a:buFont typeface="Microsoft YaHei"/>
              <a:buChar char="-"/>
              <a:tabLst>
                <a:tab pos="355600" algn="l"/>
              </a:tabLst>
            </a:pPr>
            <a:endParaRPr lang="en" altLang="zh-CN" sz="2400" dirty="0">
              <a:solidFill>
                <a:srgbClr val="333333"/>
              </a:solidFill>
              <a:latin typeface="PingFangSC-Regular" panose="020B0400000000000000" pitchFamily="34" charset="-122"/>
              <a:ea typeface="PingFangSC-Regular" panose="020B0400000000000000" pitchFamily="34" charset="-122"/>
              <a:cs typeface="Times New Roman"/>
            </a:endParaRPr>
          </a:p>
          <a:p>
            <a:pPr marL="12700">
              <a:lnSpc>
                <a:spcPct val="100000"/>
              </a:lnSpc>
            </a:pPr>
            <a:r>
              <a:rPr lang="en" altLang="zh-CN" sz="2400" b="1" spc="-15" dirty="0">
                <a:latin typeface="Microsoft YaHei"/>
                <a:cs typeface="Microsoft YaHei"/>
              </a:rPr>
              <a:t>Automatic Annotation:</a:t>
            </a:r>
            <a:endParaRPr lang="en" altLang="zh-CN" sz="2400" b="1" spc="-70" dirty="0">
              <a:latin typeface="Microsoft YaHei"/>
              <a:cs typeface="Microsoft YaHei"/>
            </a:endParaRPr>
          </a:p>
          <a:p>
            <a:pPr marL="355600" indent="-342900">
              <a:spcBef>
                <a:spcPts val="1440"/>
              </a:spcBef>
              <a:buFont typeface="Microsoft YaHei"/>
              <a:buChar char="-"/>
              <a:tabLst>
                <a:tab pos="355600" algn="l"/>
              </a:tabLst>
            </a:pPr>
            <a:r>
              <a:rPr lang="en" altLang="zh-CN" sz="2400" b="0" i="0" dirty="0">
                <a:solidFill>
                  <a:srgbClr val="333333"/>
                </a:solidFill>
                <a:effectLst/>
                <a:latin typeface="PingFangSC-Regular" panose="020B0400000000000000" pitchFamily="34" charset="-122"/>
                <a:ea typeface="PingFangSC-Regular" panose="020B0400000000000000" pitchFamily="34" charset="-122"/>
              </a:rPr>
              <a:t>Well-curated annotation prompt.</a:t>
            </a:r>
          </a:p>
          <a:p>
            <a:pPr marL="355600" indent="-342900">
              <a:spcBef>
                <a:spcPts val="1440"/>
              </a:spcBef>
              <a:buFont typeface="Microsoft YaHei"/>
              <a:buChar char="-"/>
              <a:tabLst>
                <a:tab pos="355600" algn="l"/>
              </a:tabLst>
            </a:pPr>
            <a:r>
              <a:rPr lang="en" altLang="zh-CN" sz="2400" dirty="0">
                <a:solidFill>
                  <a:srgbClr val="333333"/>
                </a:solidFill>
                <a:latin typeface="PingFangSC-Regular" panose="020B0400000000000000" pitchFamily="34" charset="-122"/>
                <a:ea typeface="PingFangSC-Regular" panose="020B0400000000000000" pitchFamily="34" charset="-122"/>
              </a:rPr>
              <a:t>Human</a:t>
            </a:r>
            <a:r>
              <a:rPr lang="en" altLang="zh-CN" sz="2400" b="0" i="0" dirty="0">
                <a:solidFill>
                  <a:srgbClr val="333333"/>
                </a:solidFill>
                <a:effectLst/>
                <a:latin typeface="PingFangSC-Regular" panose="020B0400000000000000" pitchFamily="34" charset="-122"/>
                <a:ea typeface="PingFangSC-Regular" panose="020B0400000000000000" pitchFamily="34" charset="-122"/>
              </a:rPr>
              <a:t> annotated in-context examples</a:t>
            </a:r>
            <a:endParaRPr lang="zh-CN" altLang="en-US" sz="2400" dirty="0">
              <a:latin typeface="Times New Roman"/>
              <a:cs typeface="Times New Roman"/>
            </a:endParaRPr>
          </a:p>
        </p:txBody>
      </p:sp>
    </p:spTree>
    <p:extLst>
      <p:ext uri="{BB962C8B-B14F-4D97-AF65-F5344CB8AC3E}">
        <p14:creationId xmlns:p14="http://schemas.microsoft.com/office/powerpoint/2010/main" val="892293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3540" y="456354"/>
            <a:ext cx="3307079" cy="585470"/>
          </a:xfrm>
          <a:prstGeom prst="rect">
            <a:avLst/>
          </a:prstGeom>
        </p:spPr>
        <p:txBody>
          <a:bodyPr vert="horz" wrap="square" lIns="0" tIns="0" rIns="0" bIns="0" rtlCol="0">
            <a:spAutoFit/>
          </a:bodyPr>
          <a:lstStyle/>
          <a:p>
            <a:pPr marL="12700">
              <a:lnSpc>
                <a:spcPct val="100000"/>
              </a:lnSpc>
            </a:pPr>
            <a:r>
              <a:rPr sz="4400" dirty="0">
                <a:latin typeface="Microsoft YaHei"/>
                <a:cs typeface="Microsoft YaHei"/>
              </a:rPr>
              <a:t>Expe</a:t>
            </a:r>
            <a:r>
              <a:rPr sz="4400" spc="-15" dirty="0">
                <a:latin typeface="Microsoft YaHei"/>
                <a:cs typeface="Microsoft YaHei"/>
              </a:rPr>
              <a:t>r</a:t>
            </a:r>
            <a:r>
              <a:rPr sz="4400" spc="-5" dirty="0">
                <a:latin typeface="Microsoft YaHei"/>
                <a:cs typeface="Microsoft YaHei"/>
              </a:rPr>
              <a:t>iments</a:t>
            </a:r>
            <a:endParaRPr sz="4400" dirty="0">
              <a:latin typeface="Microsoft YaHei"/>
              <a:cs typeface="Microsoft YaHei"/>
            </a:endParaRPr>
          </a:p>
        </p:txBody>
      </p:sp>
      <p:pic>
        <p:nvPicPr>
          <p:cNvPr id="7" name="图片 6">
            <a:extLst>
              <a:ext uri="{FF2B5EF4-FFF2-40B4-BE49-F238E27FC236}">
                <a16:creationId xmlns:a16="http://schemas.microsoft.com/office/drawing/2014/main" id="{236539AB-7516-29E7-277B-704B7B125A99}"/>
              </a:ext>
            </a:extLst>
          </p:cNvPr>
          <p:cNvPicPr>
            <a:picLocks noChangeAspect="1"/>
          </p:cNvPicPr>
          <p:nvPr/>
        </p:nvPicPr>
        <p:blipFill>
          <a:blip r:embed="rId3"/>
          <a:stretch>
            <a:fillRect/>
          </a:stretch>
        </p:blipFill>
        <p:spPr>
          <a:xfrm>
            <a:off x="6553200" y="2209800"/>
            <a:ext cx="5057273" cy="3201146"/>
          </a:xfrm>
          <a:prstGeom prst="rect">
            <a:avLst/>
          </a:prstGeom>
        </p:spPr>
      </p:pic>
      <p:pic>
        <p:nvPicPr>
          <p:cNvPr id="8" name="图片 7">
            <a:extLst>
              <a:ext uri="{FF2B5EF4-FFF2-40B4-BE49-F238E27FC236}">
                <a16:creationId xmlns:a16="http://schemas.microsoft.com/office/drawing/2014/main" id="{105617B0-4935-7AA5-36D4-E835B2C13ACC}"/>
              </a:ext>
            </a:extLst>
          </p:cNvPr>
          <p:cNvPicPr>
            <a:picLocks noChangeAspect="1"/>
          </p:cNvPicPr>
          <p:nvPr/>
        </p:nvPicPr>
        <p:blipFill>
          <a:blip r:embed="rId4"/>
          <a:stretch>
            <a:fillRect/>
          </a:stretch>
        </p:blipFill>
        <p:spPr>
          <a:xfrm>
            <a:off x="815473" y="2044700"/>
            <a:ext cx="5481379" cy="3517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AF970-3A18-4435-ECE8-7FABCDA399D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9D4A043-C5F6-1B3A-08EF-8761B0F9C468}"/>
              </a:ext>
            </a:extLst>
          </p:cNvPr>
          <p:cNvSpPr txBox="1">
            <a:spLocks noGrp="1"/>
          </p:cNvSpPr>
          <p:nvPr>
            <p:ph type="title"/>
          </p:nvPr>
        </p:nvSpPr>
        <p:spPr>
          <a:xfrm>
            <a:off x="383540" y="456354"/>
            <a:ext cx="11424919" cy="677108"/>
          </a:xfrm>
          <a:prstGeom prst="rect">
            <a:avLst/>
          </a:prstGeom>
        </p:spPr>
        <p:txBody>
          <a:bodyPr vert="horz" wrap="square" lIns="0" tIns="0" rIns="0" bIns="0" rtlCol="0">
            <a:spAutoFit/>
          </a:bodyPr>
          <a:lstStyle/>
          <a:p>
            <a:pPr marL="12700">
              <a:lnSpc>
                <a:spcPct val="100000"/>
              </a:lnSpc>
            </a:pPr>
            <a:r>
              <a:rPr lang="en" altLang="zh-CN" sz="4400" dirty="0">
                <a:latin typeface="Microsoft YaHei"/>
                <a:cs typeface="Microsoft YaHei"/>
              </a:rPr>
              <a:t>Expe</a:t>
            </a:r>
            <a:r>
              <a:rPr lang="en" altLang="zh-CN" sz="4400" spc="-15" dirty="0">
                <a:latin typeface="Microsoft YaHei"/>
                <a:cs typeface="Microsoft YaHei"/>
              </a:rPr>
              <a:t>r</a:t>
            </a:r>
            <a:r>
              <a:rPr lang="en" altLang="zh-CN" sz="4400" spc="-5" dirty="0">
                <a:latin typeface="Microsoft YaHei"/>
                <a:cs typeface="Microsoft YaHei"/>
              </a:rPr>
              <a:t>iments</a:t>
            </a:r>
            <a:endParaRPr lang="en" altLang="zh-CN" sz="4400" dirty="0">
              <a:latin typeface="Microsoft YaHei"/>
              <a:cs typeface="Microsoft YaHei"/>
            </a:endParaRPr>
          </a:p>
        </p:txBody>
      </p:sp>
      <p:pic>
        <p:nvPicPr>
          <p:cNvPr id="4" name="图片 3">
            <a:extLst>
              <a:ext uri="{FF2B5EF4-FFF2-40B4-BE49-F238E27FC236}">
                <a16:creationId xmlns:a16="http://schemas.microsoft.com/office/drawing/2014/main" id="{71FC23C9-2029-22AA-13A6-213FAE317B04}"/>
              </a:ext>
            </a:extLst>
          </p:cNvPr>
          <p:cNvPicPr>
            <a:picLocks noChangeAspect="1"/>
          </p:cNvPicPr>
          <p:nvPr/>
        </p:nvPicPr>
        <p:blipFill>
          <a:blip r:embed="rId3"/>
          <a:stretch>
            <a:fillRect/>
          </a:stretch>
        </p:blipFill>
        <p:spPr>
          <a:xfrm>
            <a:off x="914400" y="1447800"/>
            <a:ext cx="9985094" cy="4495800"/>
          </a:xfrm>
          <a:prstGeom prst="rect">
            <a:avLst/>
          </a:prstGeom>
        </p:spPr>
      </p:pic>
    </p:spTree>
    <p:extLst>
      <p:ext uri="{BB962C8B-B14F-4D97-AF65-F5344CB8AC3E}">
        <p14:creationId xmlns:p14="http://schemas.microsoft.com/office/powerpoint/2010/main" val="421905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3CBEB-14A0-BE8A-DE70-14AF065932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EA89F94-D3CE-87C6-79C5-5E581757BF6A}"/>
              </a:ext>
            </a:extLst>
          </p:cNvPr>
          <p:cNvSpPr txBox="1"/>
          <p:nvPr/>
        </p:nvSpPr>
        <p:spPr>
          <a:xfrm>
            <a:off x="383540" y="456354"/>
            <a:ext cx="6855460" cy="677108"/>
          </a:xfrm>
          <a:prstGeom prst="rect">
            <a:avLst/>
          </a:prstGeom>
        </p:spPr>
        <p:txBody>
          <a:bodyPr vert="horz" wrap="square" lIns="0" tIns="0" rIns="0" bIns="0" rtlCol="0">
            <a:spAutoFit/>
          </a:bodyPr>
          <a:lstStyle/>
          <a:p>
            <a:pPr marL="12700">
              <a:lnSpc>
                <a:spcPct val="100000"/>
              </a:lnSpc>
            </a:pPr>
            <a:r>
              <a:rPr lang="en" sz="4400" spc="-5" dirty="0">
                <a:latin typeface="Microsoft YaHei"/>
                <a:cs typeface="Microsoft YaHei"/>
              </a:rPr>
              <a:t>Deploy to cloud services</a:t>
            </a:r>
            <a:r>
              <a:rPr lang="en-US" sz="4400" spc="-5" dirty="0">
                <a:latin typeface="Microsoft YaHei"/>
                <a:cs typeface="Microsoft YaHei"/>
              </a:rPr>
              <a:t> </a:t>
            </a:r>
            <a:endParaRPr sz="4400" dirty="0">
              <a:latin typeface="Microsoft YaHei"/>
              <a:cs typeface="Microsoft YaHei"/>
            </a:endParaRPr>
          </a:p>
        </p:txBody>
      </p:sp>
      <p:pic>
        <p:nvPicPr>
          <p:cNvPr id="5" name="图片 4">
            <a:extLst>
              <a:ext uri="{FF2B5EF4-FFF2-40B4-BE49-F238E27FC236}">
                <a16:creationId xmlns:a16="http://schemas.microsoft.com/office/drawing/2014/main" id="{AC8B23B3-E62A-51CB-E971-B515ECF5E4E1}"/>
              </a:ext>
            </a:extLst>
          </p:cNvPr>
          <p:cNvPicPr>
            <a:picLocks noChangeAspect="1"/>
          </p:cNvPicPr>
          <p:nvPr/>
        </p:nvPicPr>
        <p:blipFill>
          <a:blip r:embed="rId3"/>
          <a:stretch>
            <a:fillRect/>
          </a:stretch>
        </p:blipFill>
        <p:spPr>
          <a:xfrm>
            <a:off x="1144270" y="2590445"/>
            <a:ext cx="9903460" cy="3575919"/>
          </a:xfrm>
          <a:prstGeom prst="rect">
            <a:avLst/>
          </a:prstGeom>
        </p:spPr>
      </p:pic>
      <p:sp>
        <p:nvSpPr>
          <p:cNvPr id="6" name="object 3">
            <a:extLst>
              <a:ext uri="{FF2B5EF4-FFF2-40B4-BE49-F238E27FC236}">
                <a16:creationId xmlns:a16="http://schemas.microsoft.com/office/drawing/2014/main" id="{8CD44DE8-1422-F58D-AECA-A311B4C47E2B}"/>
              </a:ext>
            </a:extLst>
          </p:cNvPr>
          <p:cNvSpPr txBox="1"/>
          <p:nvPr/>
        </p:nvSpPr>
        <p:spPr>
          <a:xfrm>
            <a:off x="685800" y="1371600"/>
            <a:ext cx="11297920" cy="918200"/>
          </a:xfrm>
          <a:prstGeom prst="rect">
            <a:avLst/>
          </a:prstGeom>
        </p:spPr>
        <p:txBody>
          <a:bodyPr vert="horz" wrap="square" lIns="0" tIns="0" rIns="0" bIns="0" rtlCol="0">
            <a:spAutoFit/>
          </a:bodyPr>
          <a:lstStyle/>
          <a:p>
            <a:pPr marL="355600" indent="-342900">
              <a:spcBef>
                <a:spcPts val="1440"/>
              </a:spcBef>
              <a:buFont typeface="Microsoft YaHei"/>
              <a:buChar char="-"/>
              <a:tabLst>
                <a:tab pos="355600" algn="l"/>
              </a:tabLst>
            </a:pPr>
            <a:r>
              <a:rPr lang="en" altLang="zh-CN" sz="2400" spc="-20" dirty="0">
                <a:latin typeface="Microsoft YaHei"/>
                <a:cs typeface="Microsoft YaHei"/>
              </a:rPr>
              <a:t>We have deployed the models on the </a:t>
            </a:r>
            <a:r>
              <a:rPr lang="en" altLang="zh-CN" sz="2400" spc="-20" dirty="0">
                <a:solidFill>
                  <a:srgbClr val="C00000"/>
                </a:solidFill>
                <a:latin typeface="Microsoft YaHei"/>
                <a:cs typeface="Microsoft YaHei"/>
              </a:rPr>
              <a:t>Alibaba Cloud Platform</a:t>
            </a:r>
            <a:r>
              <a:rPr lang="en" altLang="zh-CN" sz="2400" spc="-20" dirty="0">
                <a:latin typeface="Microsoft YaHei"/>
                <a:cs typeface="Microsoft YaHei"/>
              </a:rPr>
              <a:t>.</a:t>
            </a:r>
          </a:p>
          <a:p>
            <a:pPr marL="355600" indent="-342900">
              <a:spcBef>
                <a:spcPts val="1440"/>
              </a:spcBef>
              <a:buFont typeface="Microsoft YaHei"/>
              <a:buChar char="-"/>
              <a:tabLst>
                <a:tab pos="355600" algn="l"/>
              </a:tabLst>
            </a:pPr>
            <a:r>
              <a:rPr lang="en" altLang="zh-CN" sz="2400" spc="-20" dirty="0">
                <a:latin typeface="Microsoft YaHei"/>
                <a:cs typeface="Microsoft YaHei"/>
              </a:rPr>
              <a:t>Users can start servers to perform model inference with just </a:t>
            </a:r>
            <a:r>
              <a:rPr lang="en" altLang="zh-CN" sz="2400" spc="-20" dirty="0">
                <a:solidFill>
                  <a:srgbClr val="C00000"/>
                </a:solidFill>
                <a:latin typeface="Microsoft YaHei"/>
                <a:cs typeface="Microsoft YaHei"/>
              </a:rPr>
              <a:t>one click</a:t>
            </a:r>
            <a:r>
              <a:rPr lang="en" altLang="zh-CN" sz="2400" spc="-20" dirty="0">
                <a:latin typeface="Microsoft YaHei"/>
                <a:cs typeface="Microsoft YaHei"/>
              </a:rPr>
              <a:t>.</a:t>
            </a:r>
            <a:endParaRPr sz="2400" dirty="0">
              <a:latin typeface="Times New Roman"/>
              <a:cs typeface="Times New Roman"/>
            </a:endParaRPr>
          </a:p>
        </p:txBody>
      </p:sp>
    </p:spTree>
    <p:extLst>
      <p:ext uri="{BB962C8B-B14F-4D97-AF65-F5344CB8AC3E}">
        <p14:creationId xmlns:p14="http://schemas.microsoft.com/office/powerpoint/2010/main" val="1150044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456354"/>
            <a:ext cx="11424919" cy="677108"/>
          </a:xfrm>
          <a:prstGeom prst="rect">
            <a:avLst/>
          </a:prstGeom>
        </p:spPr>
        <p:txBody>
          <a:bodyPr vert="horz" wrap="square" lIns="0" tIns="0" rIns="0" bIns="0" rtlCol="0">
            <a:spAutoFit/>
          </a:bodyPr>
          <a:lstStyle/>
          <a:p>
            <a:pPr marL="12700"/>
            <a:r>
              <a:rPr lang="en" spc="-5" dirty="0"/>
              <a:t>Try our models on </a:t>
            </a:r>
            <a:r>
              <a:rPr lang="en" spc="-5" dirty="0" err="1"/>
              <a:t>HuggingFace</a:t>
            </a:r>
            <a:endParaRPr spc="-5" dirty="0"/>
          </a:p>
        </p:txBody>
      </p:sp>
      <p:sp>
        <p:nvSpPr>
          <p:cNvPr id="3" name="object 3"/>
          <p:cNvSpPr txBox="1"/>
          <p:nvPr/>
        </p:nvSpPr>
        <p:spPr>
          <a:xfrm>
            <a:off x="523438" y="1724772"/>
            <a:ext cx="11297920" cy="4072910"/>
          </a:xfrm>
          <a:prstGeom prst="rect">
            <a:avLst/>
          </a:prstGeom>
        </p:spPr>
        <p:txBody>
          <a:bodyPr vert="horz" wrap="square" lIns="0" tIns="0" rIns="0" bIns="0" rtlCol="0">
            <a:spAutoFit/>
          </a:bodyPr>
          <a:lstStyle/>
          <a:p>
            <a:pPr marL="12700">
              <a:lnSpc>
                <a:spcPct val="100000"/>
              </a:lnSpc>
            </a:pPr>
            <a:r>
              <a:rPr sz="2400" spc="-20" dirty="0">
                <a:solidFill>
                  <a:srgbClr val="C00000"/>
                </a:solidFill>
                <a:latin typeface="Microsoft YaHei"/>
                <a:cs typeface="Microsoft YaHei"/>
              </a:rPr>
              <a:t>Limita</a:t>
            </a:r>
            <a:r>
              <a:rPr sz="2400" dirty="0">
                <a:solidFill>
                  <a:srgbClr val="C00000"/>
                </a:solidFill>
                <a:latin typeface="Microsoft YaHei"/>
                <a:cs typeface="Microsoft YaHei"/>
              </a:rPr>
              <a:t>t</a:t>
            </a:r>
            <a:r>
              <a:rPr sz="2400" spc="-20" dirty="0">
                <a:solidFill>
                  <a:srgbClr val="C00000"/>
                </a:solidFill>
                <a:latin typeface="Microsoft YaHei"/>
                <a:cs typeface="Microsoft YaHei"/>
              </a:rPr>
              <a:t>ion</a:t>
            </a:r>
            <a:r>
              <a:rPr sz="2400" spc="-15" dirty="0">
                <a:solidFill>
                  <a:srgbClr val="C00000"/>
                </a:solidFill>
                <a:latin typeface="Microsoft YaHei"/>
                <a:cs typeface="Microsoft YaHei"/>
              </a:rPr>
              <a:t>s</a:t>
            </a:r>
            <a:r>
              <a:rPr sz="2400" spc="-20" dirty="0">
                <a:solidFill>
                  <a:srgbClr val="C00000"/>
                </a:solidFill>
                <a:latin typeface="Microsoft YaHei"/>
                <a:cs typeface="Microsoft YaHei"/>
              </a:rPr>
              <a:t>:</a:t>
            </a:r>
            <a:endParaRPr sz="2400" dirty="0">
              <a:latin typeface="Microsoft YaHei"/>
              <a:cs typeface="Microsoft YaHei"/>
            </a:endParaRPr>
          </a:p>
          <a:p>
            <a:pPr marL="355600" indent="-342900">
              <a:lnSpc>
                <a:spcPct val="100000"/>
              </a:lnSpc>
              <a:spcBef>
                <a:spcPts val="1440"/>
              </a:spcBef>
              <a:buFont typeface="Microsoft YaHei"/>
              <a:buChar char="-"/>
              <a:tabLst>
                <a:tab pos="355600" algn="l"/>
              </a:tabLst>
            </a:pPr>
            <a:r>
              <a:rPr lang="en" sz="2400" spc="-5" dirty="0">
                <a:latin typeface="Microsoft YaHei"/>
                <a:cs typeface="Microsoft YaHei"/>
              </a:rPr>
              <a:t>The improvements of our model's prompt re</a:t>
            </a:r>
            <a:r>
              <a:rPr lang="en-US" altLang="zh-CN" sz="2400" spc="-5" dirty="0">
                <a:latin typeface="Microsoft YaHei"/>
                <a:cs typeface="Microsoft YaHei"/>
              </a:rPr>
              <a:t>-</a:t>
            </a:r>
            <a:r>
              <a:rPr lang="en" sz="2400" spc="-5" dirty="0">
                <a:latin typeface="Microsoft YaHei"/>
                <a:cs typeface="Microsoft YaHei"/>
              </a:rPr>
              <a:t>writing are quite marginal on super powerful LLMs, such as GPT-4.</a:t>
            </a:r>
          </a:p>
          <a:p>
            <a:pPr marL="355600" indent="-342900">
              <a:lnSpc>
                <a:spcPct val="100000"/>
              </a:lnSpc>
              <a:spcBef>
                <a:spcPts val="1440"/>
              </a:spcBef>
              <a:buFont typeface="Microsoft YaHei"/>
              <a:buChar char="-"/>
              <a:tabLst>
                <a:tab pos="355600" algn="l"/>
              </a:tabLst>
            </a:pPr>
            <a:r>
              <a:rPr lang="en-US" sz="2400" spc="-10" dirty="0">
                <a:latin typeface="Microsoft YaHei"/>
                <a:cs typeface="Microsoft YaHei"/>
              </a:rPr>
              <a:t>Our models are not good at irregular prompts, such as  extremely long prompts.</a:t>
            </a:r>
            <a:endParaRPr sz="2400" dirty="0">
              <a:latin typeface="Microsoft YaHei"/>
              <a:cs typeface="Microsoft YaHei"/>
            </a:endParaRPr>
          </a:p>
          <a:p>
            <a:pPr>
              <a:lnSpc>
                <a:spcPct val="100000"/>
              </a:lnSpc>
              <a:spcBef>
                <a:spcPts val="12"/>
              </a:spcBef>
            </a:pPr>
            <a:endParaRPr sz="2600" dirty="0">
              <a:latin typeface="Times New Roman"/>
              <a:cs typeface="Times New Roman"/>
            </a:endParaRPr>
          </a:p>
          <a:p>
            <a:pPr marL="12700">
              <a:lnSpc>
                <a:spcPct val="100000"/>
              </a:lnSpc>
            </a:pPr>
            <a:r>
              <a:rPr lang="en-US" sz="2400" spc="-15" dirty="0">
                <a:solidFill>
                  <a:srgbClr val="C00000"/>
                </a:solidFill>
                <a:latin typeface="Microsoft YaHei"/>
                <a:cs typeface="Times New Roman"/>
              </a:rPr>
              <a:t>Models</a:t>
            </a:r>
            <a:r>
              <a:rPr sz="2400" spc="110" dirty="0">
                <a:solidFill>
                  <a:srgbClr val="C00000"/>
                </a:solidFill>
                <a:latin typeface="Times New Roman"/>
                <a:cs typeface="Times New Roman"/>
              </a:rPr>
              <a:t> </a:t>
            </a:r>
            <a:r>
              <a:rPr lang="en-US" sz="2400" spc="-10" dirty="0">
                <a:solidFill>
                  <a:srgbClr val="C00000"/>
                </a:solidFill>
                <a:latin typeface="Microsoft YaHei"/>
                <a:cs typeface="Times New Roman"/>
              </a:rPr>
              <a:t>are</a:t>
            </a:r>
            <a:r>
              <a:rPr sz="2400" spc="120" dirty="0">
                <a:solidFill>
                  <a:srgbClr val="C00000"/>
                </a:solidFill>
                <a:latin typeface="Times New Roman"/>
                <a:cs typeface="Times New Roman"/>
              </a:rPr>
              <a:t> </a:t>
            </a:r>
            <a:r>
              <a:rPr sz="2400" dirty="0">
                <a:solidFill>
                  <a:srgbClr val="C00000"/>
                </a:solidFill>
                <a:latin typeface="Microsoft YaHei"/>
                <a:cs typeface="Microsoft YaHei"/>
              </a:rPr>
              <a:t>public</a:t>
            </a:r>
            <a:r>
              <a:rPr sz="2400" spc="-15" dirty="0">
                <a:solidFill>
                  <a:srgbClr val="C00000"/>
                </a:solidFill>
                <a:latin typeface="Microsoft YaHei"/>
                <a:cs typeface="Microsoft YaHei"/>
              </a:rPr>
              <a:t>l</a:t>
            </a:r>
            <a:r>
              <a:rPr sz="2400" dirty="0">
                <a:solidFill>
                  <a:srgbClr val="C00000"/>
                </a:solidFill>
                <a:latin typeface="Microsoft YaHei"/>
                <a:cs typeface="Microsoft YaHei"/>
              </a:rPr>
              <a:t>y</a:t>
            </a:r>
            <a:r>
              <a:rPr sz="2400" spc="114" dirty="0">
                <a:solidFill>
                  <a:srgbClr val="C00000"/>
                </a:solidFill>
                <a:latin typeface="Times New Roman"/>
                <a:cs typeface="Times New Roman"/>
              </a:rPr>
              <a:t> </a:t>
            </a:r>
            <a:r>
              <a:rPr sz="2400" spc="-15" dirty="0">
                <a:solidFill>
                  <a:srgbClr val="C00000"/>
                </a:solidFill>
                <a:latin typeface="Microsoft YaHei"/>
                <a:cs typeface="Microsoft YaHei"/>
              </a:rPr>
              <a:t>a</a:t>
            </a:r>
            <a:r>
              <a:rPr sz="2400" spc="-60" dirty="0">
                <a:solidFill>
                  <a:srgbClr val="C00000"/>
                </a:solidFill>
                <a:latin typeface="Microsoft YaHei"/>
                <a:cs typeface="Microsoft YaHei"/>
              </a:rPr>
              <a:t>v</a:t>
            </a:r>
            <a:r>
              <a:rPr sz="2400" spc="-15" dirty="0">
                <a:solidFill>
                  <a:srgbClr val="C00000"/>
                </a:solidFill>
                <a:latin typeface="Microsoft YaHei"/>
                <a:cs typeface="Microsoft YaHei"/>
              </a:rPr>
              <a:t>ailable</a:t>
            </a:r>
            <a:r>
              <a:rPr lang="en-US" sz="2400" spc="-15" dirty="0">
                <a:solidFill>
                  <a:srgbClr val="C00000"/>
                </a:solidFill>
                <a:latin typeface="Microsoft YaHei"/>
                <a:cs typeface="Microsoft YaHei"/>
              </a:rPr>
              <a:t> on </a:t>
            </a:r>
            <a:r>
              <a:rPr lang="en-US" sz="2400" spc="-15" dirty="0" err="1">
                <a:solidFill>
                  <a:srgbClr val="C00000"/>
                </a:solidFill>
                <a:latin typeface="Microsoft YaHei"/>
                <a:cs typeface="Microsoft YaHei"/>
              </a:rPr>
              <a:t>Huggingface</a:t>
            </a:r>
            <a:r>
              <a:rPr sz="2400" spc="-15" dirty="0">
                <a:solidFill>
                  <a:srgbClr val="C00000"/>
                </a:solidFill>
                <a:latin typeface="Microsoft YaHei"/>
                <a:cs typeface="Microsoft YaHei"/>
              </a:rPr>
              <a:t>!</a:t>
            </a:r>
            <a:endParaRPr sz="2400" dirty="0">
              <a:latin typeface="Microsoft YaHei"/>
              <a:cs typeface="Microsoft YaHei"/>
            </a:endParaRPr>
          </a:p>
          <a:p>
            <a:pPr marL="12700">
              <a:lnSpc>
                <a:spcPct val="100000"/>
              </a:lnSpc>
              <a:spcBef>
                <a:spcPts val="1440"/>
              </a:spcBef>
              <a:tabLst>
                <a:tab pos="354965" algn="l"/>
              </a:tabLst>
            </a:pPr>
            <a:r>
              <a:rPr sz="2400" spc="-15" dirty="0">
                <a:latin typeface="Consolas"/>
                <a:cs typeface="Consolas"/>
              </a:rPr>
              <a:t>-</a:t>
            </a:r>
            <a:r>
              <a:rPr sz="2400" spc="-15" dirty="0">
                <a:latin typeface="Times New Roman"/>
                <a:cs typeface="Times New Roman"/>
              </a:rPr>
              <a:t>	</a:t>
            </a:r>
            <a:r>
              <a:rPr lang="en" sz="2400" u="heavy" spc="-15" dirty="0">
                <a:solidFill>
                  <a:srgbClr val="0462C1"/>
                </a:solidFill>
                <a:latin typeface="Consolas"/>
                <a:cs typeface="Consolas"/>
                <a:hlinkClick r:id="rId3"/>
              </a:rPr>
              <a:t>https://huggingface.co/alibaba-pai/Qwen2-7B-Instruct-Refine</a:t>
            </a:r>
            <a:endParaRPr lang="en" sz="2400" u="heavy" spc="-15" dirty="0">
              <a:solidFill>
                <a:srgbClr val="0462C1"/>
              </a:solidFill>
              <a:latin typeface="Consolas"/>
              <a:cs typeface="Consolas"/>
            </a:endParaRPr>
          </a:p>
          <a:p>
            <a:pPr marL="12700">
              <a:lnSpc>
                <a:spcPct val="100000"/>
              </a:lnSpc>
              <a:spcBef>
                <a:spcPts val="1440"/>
              </a:spcBef>
              <a:tabLst>
                <a:tab pos="354965" algn="l"/>
              </a:tabLst>
            </a:pPr>
            <a:r>
              <a:rPr lang="en-US" altLang="zh-CN" sz="2400" spc="-15" dirty="0">
                <a:latin typeface="Consolas"/>
                <a:cs typeface="Consolas"/>
              </a:rPr>
              <a:t>- </a:t>
            </a:r>
            <a:r>
              <a:rPr lang="en" sz="2400" u="heavy" spc="-15" dirty="0">
                <a:solidFill>
                  <a:srgbClr val="0462C1"/>
                </a:solidFill>
                <a:latin typeface="Consolas"/>
                <a:cs typeface="Consolas"/>
              </a:rPr>
              <a:t>https://</a:t>
            </a:r>
            <a:r>
              <a:rPr lang="en" sz="2400" u="heavy" spc="-15" dirty="0" err="1">
                <a:solidFill>
                  <a:srgbClr val="0462C1"/>
                </a:solidFill>
                <a:latin typeface="Consolas"/>
                <a:cs typeface="Consolas"/>
              </a:rPr>
              <a:t>huggingface.co</a:t>
            </a:r>
            <a:r>
              <a:rPr lang="en" sz="2400" u="heavy" spc="-15" dirty="0">
                <a:solidFill>
                  <a:srgbClr val="0462C1"/>
                </a:solidFill>
                <a:latin typeface="Consolas"/>
                <a:cs typeface="Consolas"/>
              </a:rPr>
              <a:t>/</a:t>
            </a:r>
            <a:r>
              <a:rPr lang="en" sz="2400" u="heavy" spc="-15" dirty="0" err="1">
                <a:solidFill>
                  <a:srgbClr val="0462C1"/>
                </a:solidFill>
                <a:latin typeface="Consolas"/>
                <a:cs typeface="Consolas"/>
              </a:rPr>
              <a:t>alibaba</a:t>
            </a:r>
            <a:r>
              <a:rPr lang="en" sz="2400" u="heavy" spc="-15" dirty="0">
                <a:solidFill>
                  <a:srgbClr val="0462C1"/>
                </a:solidFill>
                <a:latin typeface="Consolas"/>
                <a:cs typeface="Consolas"/>
              </a:rPr>
              <a:t>-pai/Qwen2-7B-Instruct-Exp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TotalTime>
  <Words>975</Words>
  <Application>Microsoft Macintosh PowerPoint</Application>
  <PresentationFormat>宽屏</PresentationFormat>
  <Paragraphs>64</Paragraphs>
  <Slides>10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Microsoft YaHei</vt:lpstr>
      <vt:lpstr>PingFangSC-Regular</vt:lpstr>
      <vt:lpstr>Arial Rounded MT Bold</vt:lpstr>
      <vt:lpstr>Calibri</vt:lpstr>
      <vt:lpstr>Consolas</vt:lpstr>
      <vt:lpstr>Times New Roman</vt:lpstr>
      <vt:lpstr>Office Theme</vt:lpstr>
      <vt:lpstr>PowerPoint 演示文稿</vt:lpstr>
      <vt:lpstr>Motivation</vt:lpstr>
      <vt:lpstr>Tasks</vt:lpstr>
      <vt:lpstr>Tasks</vt:lpstr>
      <vt:lpstr>Well-curated dataset for training</vt:lpstr>
      <vt:lpstr>PowerPoint 演示文稿</vt:lpstr>
      <vt:lpstr>Experiments</vt:lpstr>
      <vt:lpstr>PowerPoint 演示文稿</vt:lpstr>
      <vt:lpstr>Try our models on HuggingFace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Online2PDF.com</dc:creator>
  <cp:lastModifiedBy>yyh</cp:lastModifiedBy>
  <cp:revision>5</cp:revision>
  <dcterms:created xsi:type="dcterms:W3CDTF">2025-01-21T22:29:27Z</dcterms:created>
  <dcterms:modified xsi:type="dcterms:W3CDTF">2025-01-22T02:03:40Z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2025-01-21T00:00:00Z</vt:filetime>
  </property>
  <property fmtid="{D5CDD505-2E9C-101B-9397-08002B2CF9AE}" pid="3" name="LastSaved">
    <vt:filetime>2025-01-21T00:00:00Z</vt:filetime>
  </property>
</Properties>
</file>